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Lst>
  <p:sldSz cx="12192000" cy="6858000"/>
  <p:notesSz cx="7772400" cy="10058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001E33"/>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s-CO"/>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0.22500000000000001</c:v>
                </c:pt>
                <c:pt idx="1">
                  <c:v>2.0249999999999999</c:v>
                </c:pt>
                <c:pt idx="2">
                  <c:v>5.625</c:v>
                </c:pt>
                <c:pt idx="3">
                  <c:v>11.025</c:v>
                </c:pt>
                <c:pt idx="4">
                  <c:v>18.225000000000001</c:v>
                </c:pt>
              </c:numCache>
            </c:numRef>
          </c:val>
          <c:extLst>
            <c:ext xmlns:c16="http://schemas.microsoft.com/office/drawing/2014/chart" uri="{C3380CC4-5D6E-409C-BE32-E72D297353CC}">
              <c16:uniqueId val="{00000000-8585-45D6-BAEA-A7CBF94B103C}"/>
            </c:ext>
          </c:extLst>
        </c:ser>
        <c:dLbls>
          <c:showLegendKey val="0"/>
          <c:showVal val="0"/>
          <c:showCatName val="0"/>
          <c:showSerName val="0"/>
          <c:showPercent val="0"/>
          <c:showBubbleSize val="0"/>
        </c:dLbls>
        <c:gapWidth val="100"/>
        <c:shape val="cylinder"/>
        <c:axId val="57953607"/>
        <c:axId val="66681439"/>
        <c:axId val="0"/>
      </c:bar3DChart>
      <c:catAx>
        <c:axId val="57953607"/>
        <c:scaling>
          <c:orientation val="minMax"/>
        </c:scaling>
        <c:delete val="0"/>
        <c:axPos val="b"/>
        <c:title>
          <c:tx>
            <c:rich>
              <a:bodyPr rot="0"/>
              <a:lstStyle/>
              <a:p>
                <a:pPr>
                  <a:defRPr sz="900" b="0" strike="noStrike" spc="-1">
                    <a:solidFill>
                      <a:srgbClr val="000000"/>
                    </a:solidFill>
                    <a:latin typeface="Arial"/>
                    <a:ea typeface="DejaVu Sans"/>
                  </a:defRPr>
                </a:pPr>
                <a:r>
                  <a:rPr lang="es-CO" sz="900" b="0" strike="noStrike" spc="-1">
                    <a:solidFill>
                      <a:srgbClr val="000000"/>
                    </a:solidFill>
                    <a:latin typeface="Arial"/>
                    <a:ea typeface="DejaVu Sans"/>
                  </a:rPr>
                  <a:t>Training Dataset Size</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66681439"/>
        <c:crosses val="autoZero"/>
        <c:auto val="1"/>
        <c:lblAlgn val="ctr"/>
        <c:lblOffset val="100"/>
        <c:noMultiLvlLbl val="0"/>
      </c:catAx>
      <c:valAx>
        <c:axId val="66681439"/>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lang="es-CO" sz="900" b="0" strike="noStrike" spc="-1">
                    <a:solidFill>
                      <a:srgbClr val="000000"/>
                    </a:solidFill>
                    <a:latin typeface="Arial"/>
                    <a:ea typeface="DejaVu Sans"/>
                  </a:rPr>
                  <a:t>Time Consumption (s)</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57953607"/>
        <c:crosses val="autoZero"/>
        <c:crossBetween val="between"/>
      </c:valAx>
    </c:plotArea>
    <c:plotVisOnly val="1"/>
    <c:dispBlanksAs val="gap"/>
    <c:showDLblsOverMax val="1"/>
  </c:chart>
  <c:spPr>
    <a:solidFill>
      <a:srgbClr val="FFFFFF"/>
    </a:solid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48AC76"/>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s-CO"/>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15</c:v>
                </c:pt>
                <c:pt idx="1">
                  <c:v>45</c:v>
                </c:pt>
                <c:pt idx="2">
                  <c:v>75</c:v>
                </c:pt>
                <c:pt idx="3">
                  <c:v>105</c:v>
                </c:pt>
                <c:pt idx="4">
                  <c:v>135</c:v>
                </c:pt>
              </c:numCache>
            </c:numRef>
          </c:val>
          <c:extLst>
            <c:ext xmlns:c16="http://schemas.microsoft.com/office/drawing/2014/chart" uri="{C3380CC4-5D6E-409C-BE32-E72D297353CC}">
              <c16:uniqueId val="{00000000-B5D9-4A37-A1EB-8C0243F72529}"/>
            </c:ext>
          </c:extLst>
        </c:ser>
        <c:dLbls>
          <c:showLegendKey val="0"/>
          <c:showVal val="0"/>
          <c:showCatName val="0"/>
          <c:showSerName val="0"/>
          <c:showPercent val="0"/>
          <c:showBubbleSize val="0"/>
        </c:dLbls>
        <c:gapWidth val="100"/>
        <c:shape val="cylinder"/>
        <c:axId val="56863768"/>
        <c:axId val="81460992"/>
        <c:axId val="0"/>
      </c:bar3DChart>
      <c:catAx>
        <c:axId val="56863768"/>
        <c:scaling>
          <c:orientation val="minMax"/>
        </c:scaling>
        <c:delete val="0"/>
        <c:axPos val="b"/>
        <c:title>
          <c:tx>
            <c:rich>
              <a:bodyPr rot="0"/>
              <a:lstStyle/>
              <a:p>
                <a:pPr>
                  <a:defRPr sz="900" b="0" strike="noStrike" spc="-1">
                    <a:solidFill>
                      <a:srgbClr val="000000"/>
                    </a:solidFill>
                    <a:latin typeface="Arial"/>
                    <a:ea typeface="DejaVu Sans"/>
                  </a:defRPr>
                </a:pPr>
                <a:r>
                  <a:rPr lang="es-CO" sz="900" b="0" strike="noStrike" spc="-1">
                    <a:solidFill>
                      <a:srgbClr val="000000"/>
                    </a:solidFill>
                    <a:latin typeface="Arial"/>
                    <a:ea typeface="DejaVu Sans"/>
                  </a:rPr>
                  <a:t>Training Dataset Size</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81460992"/>
        <c:crosses val="autoZero"/>
        <c:auto val="1"/>
        <c:lblAlgn val="ctr"/>
        <c:lblOffset val="100"/>
        <c:noMultiLvlLbl val="0"/>
      </c:catAx>
      <c:valAx>
        <c:axId val="81460992"/>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lang="es-CO" sz="900" b="0" strike="noStrike" spc="-1">
                    <a:solidFill>
                      <a:srgbClr val="000000"/>
                    </a:solidFill>
                    <a:latin typeface="Arial"/>
                    <a:ea typeface="DejaVu Sans"/>
                  </a:rPr>
                  <a:t>Memory Consumption (MB)</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56863768"/>
        <c:crosses val="autoZero"/>
        <c:crossBetween val="between"/>
      </c:valAx>
    </c:plotArea>
    <c:plotVisOnly val="1"/>
    <c:dispBlanksAs val="gap"/>
    <c:showDLblsOverMax val="1"/>
  </c:chart>
  <c:spPr>
    <a:solidFill>
      <a:srgbClr val="FFFFFF"/>
    </a:solidFill>
    <a:ln w="9360">
      <a:noFill/>
    </a:ln>
  </c:spPr>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facebook.com/l.php?u=https://arxiv.org/abs/1611.04156&amp;h=IAQFlqjZK"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hyperlink" Target="http://github.com/" TargetMode="External"/><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76" name="Imagen 3"/>
          <p:cNvPicPr/>
          <p:nvPr/>
        </p:nvPicPr>
        <p:blipFill>
          <a:blip r:embed="rId3"/>
          <a:srcRect t="78334"/>
          <a:stretch/>
        </p:blipFill>
        <p:spPr>
          <a:xfrm>
            <a:off x="36000" y="5394960"/>
            <a:ext cx="12193560" cy="1483920"/>
          </a:xfrm>
          <a:prstGeom prst="rect">
            <a:avLst/>
          </a:prstGeom>
          <a:ln>
            <a:noFill/>
          </a:ln>
        </p:spPr>
      </p:pic>
      <p:sp>
        <p:nvSpPr>
          <p:cNvPr id="77" name="CustomShape 1"/>
          <p:cNvSpPr/>
          <p:nvPr/>
        </p:nvSpPr>
        <p:spPr>
          <a:xfrm>
            <a:off x="-1" y="20160"/>
            <a:ext cx="3834581" cy="685872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nSpc>
                <a:spcPct val="100000"/>
              </a:lnSpc>
            </a:pPr>
            <a:r>
              <a:rPr lang="es-CO" sz="4800" b="0" strike="noStrike" spc="-1" dirty="0">
                <a:solidFill>
                  <a:srgbClr val="001E33"/>
                </a:solidFill>
                <a:latin typeface="Arial"/>
                <a:ea typeface="DejaVu Sans"/>
              </a:rPr>
              <a:t>Los</a:t>
            </a:r>
          </a:p>
          <a:p>
            <a:pPr>
              <a:lnSpc>
                <a:spcPct val="100000"/>
              </a:lnSpc>
            </a:pPr>
            <a:r>
              <a:rPr lang="es-CO" sz="4800" spc="-1" dirty="0">
                <a:solidFill>
                  <a:srgbClr val="001E33"/>
                </a:solidFill>
                <a:latin typeface="Arial"/>
                <a:ea typeface="DejaVu Sans"/>
              </a:rPr>
              <a:t>Arboles que</a:t>
            </a:r>
            <a:endParaRPr lang="es-CO" sz="4800" b="0" strike="noStrike" spc="-1" dirty="0">
              <a:solidFill>
                <a:srgbClr val="001E33"/>
              </a:solidFill>
              <a:latin typeface="Arial"/>
              <a:ea typeface="DejaVu Sans"/>
            </a:endParaRPr>
          </a:p>
          <a:p>
            <a:pPr>
              <a:lnSpc>
                <a:spcPct val="100000"/>
              </a:lnSpc>
            </a:pPr>
            <a:r>
              <a:rPr lang="es-CO" sz="4800" b="0" strike="noStrike" spc="-1">
                <a:solidFill>
                  <a:srgbClr val="001E33"/>
                </a:solidFill>
                <a:latin typeface="Arial"/>
                <a:ea typeface="DejaVu Sans"/>
              </a:rPr>
              <a:t>Predicen </a:t>
            </a:r>
            <a:r>
              <a:rPr lang="es-CO" sz="4800" b="0" strike="noStrike" spc="-1" dirty="0">
                <a:solidFill>
                  <a:srgbClr val="001E33"/>
                </a:solidFill>
                <a:latin typeface="Arial"/>
                <a:ea typeface="DejaVu Sans"/>
              </a:rPr>
              <a:t>el</a:t>
            </a:r>
          </a:p>
          <a:p>
            <a:pPr>
              <a:lnSpc>
                <a:spcPct val="100000"/>
              </a:lnSpc>
            </a:pPr>
            <a:r>
              <a:rPr lang="es-CO" sz="4800" spc="-1" dirty="0">
                <a:solidFill>
                  <a:srgbClr val="001E33"/>
                </a:solidFill>
                <a:latin typeface="Arial"/>
                <a:ea typeface="DejaVu Sans"/>
              </a:rPr>
              <a:t>F</a:t>
            </a:r>
            <a:r>
              <a:rPr lang="es-CO" sz="4800" b="0" strike="noStrike" spc="-1" dirty="0">
                <a:solidFill>
                  <a:srgbClr val="001E33"/>
                </a:solidFill>
                <a:latin typeface="Arial"/>
                <a:ea typeface="DejaVu Sans"/>
              </a:rPr>
              <a:t>uturo</a:t>
            </a:r>
            <a:endParaRPr lang="en-US" sz="48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Marcador de contenido 3"/>
          <p:cNvPicPr/>
          <p:nvPr/>
        </p:nvPicPr>
        <p:blipFill>
          <a:blip r:embed="rId2"/>
          <a:stretch/>
        </p:blipFill>
        <p:spPr>
          <a:xfrm>
            <a:off x="-2880" y="0"/>
            <a:ext cx="12196800" cy="6856560"/>
          </a:xfrm>
          <a:prstGeom prst="rect">
            <a:avLst/>
          </a:prstGeom>
          <a:ln>
            <a:noFill/>
          </a:ln>
        </p:spPr>
      </p:pic>
      <p:sp>
        <p:nvSpPr>
          <p:cNvPr id="255" name="CustomShape 1"/>
          <p:cNvSpPr/>
          <p:nvPr/>
        </p:nvSpPr>
        <p:spPr>
          <a:xfrm>
            <a:off x="265320" y="376920"/>
            <a:ext cx="540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Reporte Aceptado en arXiv</a:t>
            </a:r>
            <a:endParaRPr lang="en-US" sz="2200" b="0" strike="noStrike" spc="-1">
              <a:latin typeface="Arial"/>
            </a:endParaRPr>
          </a:p>
        </p:txBody>
      </p:sp>
      <p:sp>
        <p:nvSpPr>
          <p:cNvPr id="256" name="CustomShape 2"/>
          <p:cNvSpPr/>
          <p:nvPr/>
        </p:nvSpPr>
        <p:spPr>
          <a:xfrm flipV="1">
            <a:off x="481932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7" name="CustomShape 3"/>
          <p:cNvSpPr/>
          <p:nvPr/>
        </p:nvSpPr>
        <p:spPr>
          <a:xfrm>
            <a:off x="510732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58" name="CustomShape 4"/>
          <p:cNvSpPr/>
          <p:nvPr/>
        </p:nvSpPr>
        <p:spPr>
          <a:xfrm>
            <a:off x="2242800" y="2393280"/>
            <a:ext cx="342612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la citación del reporte en arXiv y su vínculo comose muestra abajo</a:t>
            </a:r>
            <a:endParaRPr lang="en-US" sz="1400" b="0" strike="noStrike" spc="-1">
              <a:latin typeface="Arial"/>
            </a:endParaRPr>
          </a:p>
        </p:txBody>
      </p:sp>
      <p:sp>
        <p:nvSpPr>
          <p:cNvPr id="259" name="CustomShape 5"/>
          <p:cNvSpPr/>
          <p:nvPr/>
        </p:nvSpPr>
        <p:spPr>
          <a:xfrm flipV="1">
            <a:off x="2011680" y="264384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0" name="CustomShape 6"/>
          <p:cNvSpPr/>
          <p:nvPr/>
        </p:nvSpPr>
        <p:spPr>
          <a:xfrm>
            <a:off x="418320" y="3107880"/>
            <a:ext cx="61261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1E33"/>
                </a:solidFill>
                <a:latin typeface="Arial"/>
                <a:ea typeface="DejaVu Sans"/>
              </a:rPr>
              <a:t>C. Patiño-Forero, M. Agudelo-Toro, and M. Toro. Planning system for deliveries in Medellín. ArXiv e-prints, Nov. 2016. Available at: </a:t>
            </a:r>
            <a:r>
              <a:rPr lang="en-US" sz="1800" b="0" u="sng" strike="noStrike" spc="-1">
                <a:solidFill>
                  <a:srgbClr val="0563C1"/>
                </a:solidFill>
                <a:uFill>
                  <a:solidFill>
                    <a:srgbClr val="FFFFFF"/>
                  </a:solidFill>
                </a:uFill>
                <a:latin typeface="Arial"/>
                <a:ea typeface="DejaVu Sans"/>
                <a:hlinkClick r:id="rId3"/>
              </a:rPr>
              <a:t>https://arxiv.org/abs/1611.04156</a:t>
            </a:r>
            <a:endParaRPr lang="en-US" sz="1800" b="0" strike="noStrike" spc="-1">
              <a:latin typeface="Arial"/>
            </a:endParaRPr>
          </a:p>
        </p:txBody>
      </p:sp>
      <p:grpSp>
        <p:nvGrpSpPr>
          <p:cNvPr id="261" name="Group 7"/>
          <p:cNvGrpSpPr/>
          <p:nvPr/>
        </p:nvGrpSpPr>
        <p:grpSpPr>
          <a:xfrm>
            <a:off x="7021800" y="894960"/>
            <a:ext cx="4571280" cy="4966200"/>
            <a:chOff x="7021800" y="894960"/>
            <a:chExt cx="4571280" cy="4966200"/>
          </a:xfrm>
        </p:grpSpPr>
        <p:pic>
          <p:nvPicPr>
            <p:cNvPr id="262" name="Imagen 261"/>
            <p:cNvPicPr/>
            <p:nvPr/>
          </p:nvPicPr>
          <p:blipFill>
            <a:blip r:embed="rId4"/>
            <a:srcRect l="2991" t="4621" r="11001" b="22953"/>
            <a:stretch/>
          </p:blipFill>
          <p:spPr>
            <a:xfrm>
              <a:off x="7021800" y="894960"/>
              <a:ext cx="4554360" cy="4966200"/>
            </a:xfrm>
            <a:prstGeom prst="rect">
              <a:avLst/>
            </a:prstGeom>
            <a:ln>
              <a:noFill/>
            </a:ln>
          </p:spPr>
        </p:pic>
        <p:sp>
          <p:nvSpPr>
            <p:cNvPr id="263" name="CustomShape 8"/>
            <p:cNvSpPr/>
            <p:nvPr/>
          </p:nvSpPr>
          <p:spPr>
            <a:xfrm>
              <a:off x="10022400" y="1443600"/>
              <a:ext cx="1570680" cy="456840"/>
            </a:xfrm>
            <a:prstGeom prst="rect">
              <a:avLst/>
            </a:prstGeom>
            <a:solidFill>
              <a:srgbClr val="B31B1B"/>
            </a:solidFill>
            <a:ln>
              <a:noFill/>
            </a:ln>
          </p:spPr>
          <p:style>
            <a:lnRef idx="0">
              <a:scrgbClr r="0" g="0" b="0"/>
            </a:lnRef>
            <a:fillRef idx="0">
              <a:scrgbClr r="0" g="0" b="0"/>
            </a:fillRef>
            <a:effectRef idx="0">
              <a:scrgbClr r="0" g="0" b="0"/>
            </a:effectRef>
            <a:fontRef idx="minor"/>
          </p:style>
        </p:sp>
        <p:sp>
          <p:nvSpPr>
            <p:cNvPr id="264" name="CustomShape 9"/>
            <p:cNvSpPr/>
            <p:nvPr/>
          </p:nvSpPr>
          <p:spPr>
            <a:xfrm>
              <a:off x="10022400" y="950400"/>
              <a:ext cx="1570680" cy="401400"/>
            </a:xfrm>
            <a:prstGeom prst="rect">
              <a:avLst/>
            </a:prstGeom>
            <a:solidFill>
              <a:srgbClr val="222222"/>
            </a:solidFill>
            <a:ln>
              <a:noFill/>
            </a:ln>
          </p:spPr>
          <p:style>
            <a:lnRef idx="0">
              <a:scrgbClr r="0" g="0" b="0"/>
            </a:lnRef>
            <a:fillRef idx="0">
              <a:scrgbClr r="0" g="0" b="0"/>
            </a:fillRef>
            <a:effectRef idx="0">
              <a:scrgbClr r="0" g="0" b="0"/>
            </a:effectRef>
            <a:fontRef idx="minor"/>
          </p:style>
        </p:sp>
      </p:grpSp>
      <p:sp>
        <p:nvSpPr>
          <p:cNvPr id="265" name="CustomShape 10"/>
          <p:cNvSpPr/>
          <p:nvPr/>
        </p:nvSpPr>
        <p:spPr>
          <a:xfrm flipH="1">
            <a:off x="6491880" y="4672080"/>
            <a:ext cx="30744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6" name="CustomShape 11"/>
          <p:cNvSpPr/>
          <p:nvPr/>
        </p:nvSpPr>
        <p:spPr>
          <a:xfrm>
            <a:off x="4747320" y="50619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 </a:t>
            </a:r>
            <a:br/>
            <a:r>
              <a:rPr lang="en-US" sz="1400" b="0" i="1" strike="noStrike" spc="-1">
                <a:solidFill>
                  <a:srgbClr val="FF0000"/>
                </a:solidFill>
                <a:latin typeface="Arial"/>
                <a:ea typeface="DejaVu Sans"/>
              </a:rPr>
              <a:t>pantallazo</a:t>
            </a:r>
            <a:endParaRPr lang="en-US" sz="1400" b="0" strike="noStrike" spc="-1">
              <a:latin typeface="Arial"/>
            </a:endParaRPr>
          </a:p>
        </p:txBody>
      </p:sp>
      <p:sp>
        <p:nvSpPr>
          <p:cNvPr id="267"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8" name="CustomShape 1"/>
          <p:cNvSpPr/>
          <p:nvPr/>
        </p:nvSpPr>
        <p:spPr>
          <a:xfrm>
            <a:off x="2214000" y="4511520"/>
            <a:ext cx="8137080" cy="164484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4800" b="0" strike="noStrike" spc="-1">
                <a:solidFill>
                  <a:srgbClr val="001E33"/>
                </a:solidFill>
                <a:latin typeface="Arial"/>
                <a:ea typeface="DejaVu Sans"/>
              </a:rPr>
              <a:t>¡GRACIAS!</a:t>
            </a:r>
            <a:endParaRPr lang="en-US" sz="4800" b="0" strike="noStrike" spc="-1">
              <a:latin typeface="Arial"/>
            </a:endParaRPr>
          </a:p>
        </p:txBody>
      </p:sp>
      <p:sp>
        <p:nvSpPr>
          <p:cNvPr id="269" name="CustomShape 2"/>
          <p:cNvSpPr/>
          <p:nvPr/>
        </p:nvSpPr>
        <p:spPr>
          <a:xfrm>
            <a:off x="9953640" y="427068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Digan gracias por</a:t>
            </a:r>
            <a:br/>
            <a:r>
              <a:rPr lang="en-US" sz="1400" b="0" i="1" strike="noStrike" spc="-1">
                <a:solidFill>
                  <a:srgbClr val="FF0000"/>
                </a:solidFill>
                <a:latin typeface="Arial"/>
                <a:ea typeface="DejaVu Sans"/>
              </a:rPr>
              <a:t>escucharnos</a:t>
            </a:r>
            <a:endParaRPr lang="en-US" sz="1400" b="0" strike="noStrike" spc="-1">
              <a:latin typeface="Arial"/>
            </a:endParaRPr>
          </a:p>
        </p:txBody>
      </p:sp>
      <p:sp>
        <p:nvSpPr>
          <p:cNvPr id="270" name="CustomShape 3"/>
          <p:cNvSpPr/>
          <p:nvPr/>
        </p:nvSpPr>
        <p:spPr>
          <a:xfrm flipV="1">
            <a:off x="9505080" y="475704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71" name="CustomShape 4"/>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Marcador de contenido 3"/>
          <p:cNvPicPr/>
          <p:nvPr/>
        </p:nvPicPr>
        <p:blipFill>
          <a:blip r:embed="rId2"/>
          <a:stretch/>
        </p:blipFill>
        <p:spPr>
          <a:xfrm>
            <a:off x="-2880" y="0"/>
            <a:ext cx="12196800" cy="6856560"/>
          </a:xfrm>
          <a:prstGeom prst="rect">
            <a:avLst/>
          </a:prstGeom>
          <a:ln>
            <a:noFill/>
          </a:ln>
        </p:spPr>
      </p:pic>
      <p:sp>
        <p:nvSpPr>
          <p:cNvPr id="82" name="CustomShape 1"/>
          <p:cNvSpPr/>
          <p:nvPr/>
        </p:nvSpPr>
        <p:spPr>
          <a:xfrm>
            <a:off x="265320" y="376920"/>
            <a:ext cx="3666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dirty="0" err="1">
                <a:solidFill>
                  <a:srgbClr val="FFFFFF"/>
                </a:solidFill>
                <a:latin typeface="Arial"/>
                <a:ea typeface="DejaVu Sans"/>
              </a:rPr>
              <a:t>Presentación</a:t>
            </a:r>
            <a:r>
              <a:rPr lang="en-US" sz="2200" b="1" strike="noStrike" spc="-1" dirty="0">
                <a:solidFill>
                  <a:srgbClr val="FFFFFF"/>
                </a:solidFill>
                <a:latin typeface="Arial"/>
                <a:ea typeface="DejaVu Sans"/>
              </a:rPr>
              <a:t> del </a:t>
            </a:r>
            <a:r>
              <a:rPr lang="en-US" sz="2200" b="1" strike="noStrike" spc="-1" dirty="0" err="1">
                <a:solidFill>
                  <a:srgbClr val="FFFFFF"/>
                </a:solidFill>
                <a:latin typeface="Arial"/>
                <a:ea typeface="DejaVu Sans"/>
              </a:rPr>
              <a:t>Equipo</a:t>
            </a:r>
            <a:endParaRPr lang="en-US" sz="2200" b="0" strike="noStrike" spc="-1" dirty="0">
              <a:latin typeface="Arial"/>
            </a:endParaRPr>
          </a:p>
        </p:txBody>
      </p:sp>
      <p:grpSp>
        <p:nvGrpSpPr>
          <p:cNvPr id="85" name="Group 4"/>
          <p:cNvGrpSpPr/>
          <p:nvPr/>
        </p:nvGrpSpPr>
        <p:grpSpPr>
          <a:xfrm>
            <a:off x="9052560" y="1645920"/>
            <a:ext cx="2834640" cy="2743200"/>
            <a:chOff x="9052560" y="1645920"/>
            <a:chExt cx="2834640" cy="2743200"/>
          </a:xfrm>
        </p:grpSpPr>
        <p:pic>
          <p:nvPicPr>
            <p:cNvPr id="86" name="Imagen 85"/>
            <p:cNvPicPr/>
            <p:nvPr/>
          </p:nvPicPr>
          <p:blipFill>
            <a:blip r:embed="rId3"/>
            <a:stretch/>
          </p:blipFill>
          <p:spPr>
            <a:xfrm>
              <a:off x="9219240" y="1757160"/>
              <a:ext cx="2508480" cy="2487600"/>
            </a:xfrm>
            <a:prstGeom prst="rect">
              <a:avLst/>
            </a:prstGeom>
            <a:ln>
              <a:noFill/>
            </a:ln>
          </p:spPr>
        </p:pic>
        <p:sp>
          <p:nvSpPr>
            <p:cNvPr id="87" name="CustomShape 5"/>
            <p:cNvSpPr/>
            <p:nvPr/>
          </p:nvSpPr>
          <p:spPr>
            <a:xfrm>
              <a:off x="9052560" y="1645920"/>
              <a:ext cx="2834640" cy="2743200"/>
            </a:xfrm>
            <a:custGeom>
              <a:avLst/>
              <a:gdLst/>
              <a:ahLst/>
              <a:cxnLst/>
              <a:rect l="l" t="t" r="r" b="b"/>
              <a:pathLst>
                <a:path w="7875" h="7621">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style>
            <a:lnRef idx="0">
              <a:scrgbClr r="0" g="0" b="0"/>
            </a:lnRef>
            <a:fillRef idx="0">
              <a:scrgbClr r="0" g="0" b="0"/>
            </a:fillRef>
            <a:effectRef idx="0">
              <a:scrgbClr r="0" g="0" b="0"/>
            </a:effectRef>
            <a:fontRef idx="minor"/>
          </p:style>
        </p:sp>
      </p:grpSp>
      <p:sp>
        <p:nvSpPr>
          <p:cNvPr id="88" name="CustomShape 6"/>
          <p:cNvSpPr/>
          <p:nvPr/>
        </p:nvSpPr>
        <p:spPr>
          <a:xfrm>
            <a:off x="728640" y="1900800"/>
            <a:ext cx="2102760" cy="2194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89" name="CustomShape 7"/>
          <p:cNvSpPr/>
          <p:nvPr/>
        </p:nvSpPr>
        <p:spPr>
          <a:xfrm>
            <a:off x="3599280" y="1903680"/>
            <a:ext cx="2102760" cy="2194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90" name="CustomShape 8"/>
          <p:cNvSpPr/>
          <p:nvPr/>
        </p:nvSpPr>
        <p:spPr>
          <a:xfrm>
            <a:off x="9419040" y="4180680"/>
            <a:ext cx="219348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Mauricio</a:t>
            </a:r>
            <a:endParaRPr lang="en-US" sz="2200" b="0" strike="noStrike" spc="-1">
              <a:latin typeface="Arial"/>
            </a:endParaRPr>
          </a:p>
          <a:p>
            <a:pPr algn="ctr">
              <a:lnSpc>
                <a:spcPct val="100000"/>
              </a:lnSpc>
            </a:pPr>
            <a:r>
              <a:rPr lang="en-US" sz="2200" b="0" strike="noStrike" spc="-1">
                <a:solidFill>
                  <a:srgbClr val="001E33"/>
                </a:solidFill>
                <a:latin typeface="Arial"/>
                <a:ea typeface="DejaVu Sans"/>
              </a:rPr>
              <a:t>Toro</a:t>
            </a:r>
            <a:endParaRPr lang="en-US" sz="2200" b="0" strike="noStrike" spc="-1">
              <a:latin typeface="Arial"/>
            </a:endParaRPr>
          </a:p>
        </p:txBody>
      </p:sp>
      <p:sp>
        <p:nvSpPr>
          <p:cNvPr id="91" name="CustomShape 9"/>
          <p:cNvSpPr/>
          <p:nvPr/>
        </p:nvSpPr>
        <p:spPr>
          <a:xfrm>
            <a:off x="3551040" y="4180680"/>
            <a:ext cx="2193480" cy="767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dirty="0">
                <a:latin typeface="Arial"/>
              </a:rPr>
              <a:t>Jonathan</a:t>
            </a:r>
            <a:endParaRPr lang="en-US" sz="2200" spc="-1" dirty="0">
              <a:latin typeface="Arial"/>
            </a:endParaRPr>
          </a:p>
          <a:p>
            <a:pPr algn="ctr">
              <a:lnSpc>
                <a:spcPct val="100000"/>
              </a:lnSpc>
            </a:pPr>
            <a:r>
              <a:rPr lang="en-US" sz="2200" b="0" strike="noStrike" spc="-1" dirty="0">
                <a:latin typeface="Arial"/>
              </a:rPr>
              <a:t>Julio</a:t>
            </a:r>
          </a:p>
        </p:txBody>
      </p:sp>
      <p:sp>
        <p:nvSpPr>
          <p:cNvPr id="92" name="CustomShape 10"/>
          <p:cNvSpPr/>
          <p:nvPr/>
        </p:nvSpPr>
        <p:spPr>
          <a:xfrm>
            <a:off x="635040" y="4180680"/>
            <a:ext cx="2193480" cy="767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dirty="0">
                <a:solidFill>
                  <a:srgbClr val="001E33"/>
                </a:solidFill>
                <a:latin typeface="Arial"/>
                <a:ea typeface="DejaVu Sans"/>
              </a:rPr>
              <a:t>Brahyan</a:t>
            </a:r>
            <a:endParaRPr lang="en-US" sz="2200" spc="-1" dirty="0">
              <a:solidFill>
                <a:srgbClr val="001E33"/>
              </a:solidFill>
              <a:latin typeface="Arial"/>
              <a:ea typeface="DejaVu Sans"/>
            </a:endParaRPr>
          </a:p>
          <a:p>
            <a:pPr algn="ctr">
              <a:lnSpc>
                <a:spcPct val="100000"/>
              </a:lnSpc>
            </a:pPr>
            <a:r>
              <a:rPr lang="en-US" sz="2200" b="0" strike="noStrike" spc="-1" dirty="0">
                <a:solidFill>
                  <a:srgbClr val="001E33"/>
                </a:solidFill>
                <a:latin typeface="Arial"/>
              </a:rPr>
              <a:t>Rios</a:t>
            </a:r>
            <a:endParaRPr lang="en-US" sz="2200" b="0" strike="noStrike" spc="-1" dirty="0">
              <a:latin typeface="Arial"/>
            </a:endParaRPr>
          </a:p>
        </p:txBody>
      </p:sp>
      <p:pic>
        <p:nvPicPr>
          <p:cNvPr id="98" name="Imagen 97"/>
          <p:cNvPicPr/>
          <p:nvPr/>
        </p:nvPicPr>
        <p:blipFill>
          <a:blip r:embed="rId4"/>
          <a:srcRect b="25722"/>
          <a:stretch/>
        </p:blipFill>
        <p:spPr>
          <a:xfrm>
            <a:off x="6018840" y="1828800"/>
            <a:ext cx="3200040" cy="2376720"/>
          </a:xfrm>
          <a:prstGeom prst="rect">
            <a:avLst/>
          </a:prstGeom>
          <a:ln>
            <a:noFill/>
          </a:ln>
        </p:spPr>
      </p:pic>
      <p:sp>
        <p:nvSpPr>
          <p:cNvPr id="99" name="CustomShape 16"/>
          <p:cNvSpPr/>
          <p:nvPr/>
        </p:nvSpPr>
        <p:spPr>
          <a:xfrm>
            <a:off x="6503040" y="4180680"/>
            <a:ext cx="219312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Miguel</a:t>
            </a:r>
            <a:br/>
            <a:r>
              <a:rPr lang="en-US" sz="2200" b="0" strike="noStrike" spc="-1">
                <a:solidFill>
                  <a:srgbClr val="001E33"/>
                </a:solidFill>
                <a:latin typeface="Arial"/>
                <a:ea typeface="DejaVu Sans"/>
              </a:rPr>
              <a:t>Correa</a:t>
            </a:r>
            <a:endParaRPr lang="en-US" sz="2200" b="0" strike="noStrike" spc="-1">
              <a:latin typeface="Arial"/>
            </a:endParaRPr>
          </a:p>
        </p:txBody>
      </p:sp>
      <p:sp>
        <p:nvSpPr>
          <p:cNvPr id="100" name="CustomShape 17"/>
          <p:cNvSpPr/>
          <p:nvPr/>
        </p:nvSpPr>
        <p:spPr>
          <a:xfrm>
            <a:off x="5924160" y="1645920"/>
            <a:ext cx="3383280" cy="2651760"/>
          </a:xfrm>
          <a:custGeom>
            <a:avLst/>
            <a:gdLst/>
            <a:ahLst/>
            <a:cxnLst/>
            <a:rect l="l" t="t"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tyle>
          <a:lnRef idx="0">
            <a:scrgbClr r="0" g="0" b="0"/>
          </a:lnRef>
          <a:fillRef idx="0">
            <a:scrgbClr r="0" g="0" b="0"/>
          </a:fillRef>
          <a:effectRef idx="0">
            <a:scrgbClr r="0" g="0" b="0"/>
          </a:effectRef>
          <a:fontRef idx="minor"/>
        </p:style>
      </p:sp>
      <p:pic>
        <p:nvPicPr>
          <p:cNvPr id="101" name="Imagen 100"/>
          <p:cNvPicPr/>
          <p:nvPr/>
        </p:nvPicPr>
        <p:blipFill>
          <a:blip r:embed="rId5"/>
          <a:stretch/>
        </p:blipFill>
        <p:spPr>
          <a:xfrm>
            <a:off x="182880" y="6089760"/>
            <a:ext cx="621360" cy="621360"/>
          </a:xfrm>
          <a:prstGeom prst="rect">
            <a:avLst/>
          </a:prstGeom>
          <a:ln>
            <a:noFill/>
          </a:ln>
        </p:spPr>
      </p:pic>
      <p:sp>
        <p:nvSpPr>
          <p:cNvPr id="102" name="CustomShape 18"/>
          <p:cNvSpPr/>
          <p:nvPr/>
        </p:nvSpPr>
        <p:spPr>
          <a:xfrm>
            <a:off x="815040" y="6160680"/>
            <a:ext cx="691560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dirty="0">
                <a:solidFill>
                  <a:srgbClr val="001E33"/>
                </a:solidFill>
                <a:latin typeface="Arial"/>
                <a:ea typeface="DejaVu Sans"/>
                <a:hlinkClick r:id="rId6"/>
              </a:rPr>
              <a:t>http://github.com/</a:t>
            </a:r>
            <a:r>
              <a:rPr lang="en-US" sz="2200" b="1" strike="noStrike" spc="-1" dirty="0">
                <a:solidFill>
                  <a:srgbClr val="001E33"/>
                </a:solidFill>
                <a:latin typeface="Arial"/>
                <a:ea typeface="DejaVu Sans"/>
              </a:rPr>
              <a:t>berioss/proyecto/</a:t>
            </a:r>
            <a:endParaRPr lang="en-US" sz="2200" b="0" strike="noStrike" spc="-1" dirty="0">
              <a:latin typeface="Arial"/>
            </a:endParaRPr>
          </a:p>
        </p:txBody>
      </p:sp>
      <p:sp>
        <p:nvSpPr>
          <p:cNvPr id="2" name="AutoShape 2">
            <a:extLst>
              <a:ext uri="{FF2B5EF4-FFF2-40B4-BE49-F238E27FC236}">
                <a16:creationId xmlns:a16="http://schemas.microsoft.com/office/drawing/2014/main" id="{F73491CE-8BF8-4AF3-9D94-C876F52272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4" name="Imagen 3">
            <a:extLst>
              <a:ext uri="{FF2B5EF4-FFF2-40B4-BE49-F238E27FC236}">
                <a16:creationId xmlns:a16="http://schemas.microsoft.com/office/drawing/2014/main" id="{87D3DAC4-807E-42EE-846C-D11CE7611258}"/>
              </a:ext>
            </a:extLst>
          </p:cNvPr>
          <p:cNvPicPr>
            <a:picLocks noChangeAspect="1"/>
          </p:cNvPicPr>
          <p:nvPr/>
        </p:nvPicPr>
        <p:blipFill rotWithShape="1">
          <a:blip r:embed="rId7"/>
          <a:srcRect b="25903"/>
          <a:stretch/>
        </p:blipFill>
        <p:spPr>
          <a:xfrm>
            <a:off x="3562941" y="1873202"/>
            <a:ext cx="2221551" cy="2194200"/>
          </a:xfrm>
          <a:prstGeom prst="rect">
            <a:avLst/>
          </a:prstGeom>
        </p:spPr>
      </p:pic>
      <p:sp>
        <p:nvSpPr>
          <p:cNvPr id="5" name="CustomShape 17">
            <a:extLst>
              <a:ext uri="{FF2B5EF4-FFF2-40B4-BE49-F238E27FC236}">
                <a16:creationId xmlns:a16="http://schemas.microsoft.com/office/drawing/2014/main" id="{0A0E013E-B1BD-487F-B13B-EB3A4D286C7B}"/>
              </a:ext>
            </a:extLst>
          </p:cNvPr>
          <p:cNvSpPr/>
          <p:nvPr/>
        </p:nvSpPr>
        <p:spPr>
          <a:xfrm>
            <a:off x="2992297" y="1593000"/>
            <a:ext cx="3383280" cy="2651760"/>
          </a:xfrm>
          <a:custGeom>
            <a:avLst/>
            <a:gdLst/>
            <a:ahLst/>
            <a:cxnLst/>
            <a:rect l="l" t="t"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tyle>
          <a:lnRef idx="0">
            <a:scrgbClr r="0" g="0" b="0"/>
          </a:lnRef>
          <a:fillRef idx="0">
            <a:scrgbClr r="0" g="0" b="0"/>
          </a:fillRef>
          <a:effectRef idx="0">
            <a:scrgbClr r="0" g="0" b="0"/>
          </a:effectRef>
          <a:fontRef idx="minor"/>
        </p:style>
      </p:sp>
      <p:pic>
        <p:nvPicPr>
          <p:cNvPr id="1032" name="Picture 8">
            <a:extLst>
              <a:ext uri="{FF2B5EF4-FFF2-40B4-BE49-F238E27FC236}">
                <a16:creationId xmlns:a16="http://schemas.microsoft.com/office/drawing/2014/main" id="{CB867F89-4E71-4BEB-A4D5-433F3381E35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40016"/>
          <a:stretch/>
        </p:blipFill>
        <p:spPr bwMode="auto">
          <a:xfrm>
            <a:off x="713726" y="1757160"/>
            <a:ext cx="2166449" cy="2310242"/>
          </a:xfrm>
          <a:prstGeom prst="rect">
            <a:avLst/>
          </a:prstGeom>
          <a:noFill/>
          <a:extLst>
            <a:ext uri="{909E8E84-426E-40DD-AFC4-6F175D3DCCD1}">
              <a14:hiddenFill xmlns:a14="http://schemas.microsoft.com/office/drawing/2010/main">
                <a:solidFill>
                  <a:srgbClr val="FFFFFF"/>
                </a:solidFill>
              </a14:hiddenFill>
            </a:ext>
          </a:extLst>
        </p:spPr>
      </p:pic>
      <p:sp>
        <p:nvSpPr>
          <p:cNvPr id="6" name="CustomShape 17">
            <a:extLst>
              <a:ext uri="{FF2B5EF4-FFF2-40B4-BE49-F238E27FC236}">
                <a16:creationId xmlns:a16="http://schemas.microsoft.com/office/drawing/2014/main" id="{D2191C6B-A74F-4B44-B107-E1C5019A0615}"/>
              </a:ext>
            </a:extLst>
          </p:cNvPr>
          <p:cNvSpPr/>
          <p:nvPr/>
        </p:nvSpPr>
        <p:spPr>
          <a:xfrm>
            <a:off x="84420" y="1593000"/>
            <a:ext cx="3383280" cy="2651760"/>
          </a:xfrm>
          <a:custGeom>
            <a:avLst/>
            <a:gdLst/>
            <a:ahLst/>
            <a:cxnLst/>
            <a:rect l="l" t="t"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tyle>
          <a:lnRef idx="0">
            <a:scrgbClr r="0" g="0" b="0"/>
          </a:lnRef>
          <a:fillRef idx="0">
            <a:scrgbClr r="0" g="0" b="0"/>
          </a:fillRef>
          <a:effectRef idx="0">
            <a:scrgbClr r="0" g="0" b="0"/>
          </a:effectRef>
          <a:fontRef idx="minor"/>
        </p:style>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Marcador de contenido 3"/>
          <p:cNvPicPr/>
          <p:nvPr/>
        </p:nvPicPr>
        <p:blipFill>
          <a:blip r:embed="rId2"/>
          <a:stretch/>
        </p:blipFill>
        <p:spPr>
          <a:xfrm>
            <a:off x="-2880" y="0"/>
            <a:ext cx="12196800" cy="6856560"/>
          </a:xfrm>
          <a:prstGeom prst="rect">
            <a:avLst/>
          </a:prstGeom>
          <a:ln>
            <a:noFill/>
          </a:ln>
        </p:spPr>
      </p:pic>
      <p:sp>
        <p:nvSpPr>
          <p:cNvPr id="105" name="CustomShape 1"/>
          <p:cNvSpPr/>
          <p:nvPr/>
        </p:nvSpPr>
        <p:spPr>
          <a:xfrm>
            <a:off x="265320" y="376920"/>
            <a:ext cx="330048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Diseño del Algoritmo</a:t>
            </a:r>
            <a:endParaRPr lang="en-US" sz="2200" b="0" strike="noStrike" spc="-1">
              <a:latin typeface="Arial"/>
            </a:endParaRPr>
          </a:p>
        </p:txBody>
      </p:sp>
      <p:sp>
        <p:nvSpPr>
          <p:cNvPr id="107" name="CustomShape 2"/>
          <p:cNvSpPr/>
          <p:nvPr/>
        </p:nvSpPr>
        <p:spPr>
          <a:xfrm>
            <a:off x="265320" y="4833139"/>
            <a:ext cx="6308280" cy="116809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400" dirty="0"/>
              <a:t>El entrenamiento consiste en que el algoritmo tomara todos los ejemplos y con estos se crearan los nodos lo cuales tendrán un orden dependiendo a la impureza de Gini, así las preguntas que menos impureza ponderada tengan serán las más aptas para el árbol de decisión, también se tiene que considerar un elemento ético del programador al escoger las preguntas.</a:t>
            </a:r>
            <a:endParaRPr lang="en-US" sz="1400" b="0" strike="noStrike" spc="-1" dirty="0">
              <a:latin typeface="Arial"/>
            </a:endParaRPr>
          </a:p>
        </p:txBody>
      </p:sp>
      <p:pic>
        <p:nvPicPr>
          <p:cNvPr id="3" name="Imagen 2" descr="Diagrama&#10;&#10;Descripción generada automáticamente">
            <a:extLst>
              <a:ext uri="{FF2B5EF4-FFF2-40B4-BE49-F238E27FC236}">
                <a16:creationId xmlns:a16="http://schemas.microsoft.com/office/drawing/2014/main" id="{E7AA4B67-A39B-4AA6-8DF0-E2DCB5C5B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5" y="1484502"/>
            <a:ext cx="7149569" cy="3267353"/>
          </a:xfrm>
          <a:prstGeom prst="rect">
            <a:avLst/>
          </a:prstGeom>
        </p:spPr>
      </p:pic>
      <p:pic>
        <p:nvPicPr>
          <p:cNvPr id="1026" name="Picture 2" descr="Así enfrentaron la prueba los mejores Saber Pro | Universidad Central">
            <a:extLst>
              <a:ext uri="{FF2B5EF4-FFF2-40B4-BE49-F238E27FC236}">
                <a16:creationId xmlns:a16="http://schemas.microsoft.com/office/drawing/2014/main" id="{FE9D9239-8CEC-4711-8C50-7B859A2D4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6388" y="1747129"/>
            <a:ext cx="5045612" cy="3363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Marcador de contenido 3"/>
          <p:cNvPicPr/>
          <p:nvPr/>
        </p:nvPicPr>
        <p:blipFill>
          <a:blip r:embed="rId2"/>
          <a:stretch/>
        </p:blipFill>
        <p:spPr>
          <a:xfrm>
            <a:off x="-2880" y="0"/>
            <a:ext cx="12196800" cy="6856560"/>
          </a:xfrm>
          <a:prstGeom prst="rect">
            <a:avLst/>
          </a:prstGeom>
          <a:ln>
            <a:noFill/>
          </a:ln>
        </p:spPr>
      </p:pic>
      <p:sp>
        <p:nvSpPr>
          <p:cNvPr id="121" name="CustomShape 1"/>
          <p:cNvSpPr/>
          <p:nvPr/>
        </p:nvSpPr>
        <p:spPr>
          <a:xfrm>
            <a:off x="265320" y="376920"/>
            <a:ext cx="30261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División de un nodo</a:t>
            </a:r>
            <a:endParaRPr lang="en-US" sz="2200" b="0" strike="noStrike" spc="-1">
              <a:latin typeface="Arial"/>
            </a:endParaRPr>
          </a:p>
        </p:txBody>
      </p:sp>
      <p:sp>
        <p:nvSpPr>
          <p:cNvPr id="122" name="CustomShape 2"/>
          <p:cNvSpPr/>
          <p:nvPr/>
        </p:nvSpPr>
        <p:spPr>
          <a:xfrm>
            <a:off x="414000" y="5089680"/>
            <a:ext cx="5506920" cy="7372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dirty="0" err="1">
                <a:solidFill>
                  <a:srgbClr val="001E33"/>
                </a:solidFill>
                <a:latin typeface="Arial"/>
                <a:ea typeface="DejaVu Sans"/>
              </a:rPr>
              <a:t>Esta</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división</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está</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basada</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en</a:t>
            </a:r>
            <a:r>
              <a:rPr lang="en-US" sz="1400" b="0" strike="noStrike" spc="-1" dirty="0">
                <a:solidFill>
                  <a:srgbClr val="001E33"/>
                </a:solidFill>
                <a:latin typeface="Arial"/>
                <a:ea typeface="DejaVu Sans"/>
              </a:rPr>
              <a:t> la </a:t>
            </a:r>
            <a:r>
              <a:rPr lang="en-US" sz="1400" b="0" strike="noStrike" spc="-1" dirty="0" err="1">
                <a:solidFill>
                  <a:srgbClr val="001E33"/>
                </a:solidFill>
                <a:latin typeface="Arial"/>
                <a:ea typeface="DejaVu Sans"/>
              </a:rPr>
              <a:t>condición</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Pisos</a:t>
            </a:r>
            <a:r>
              <a:rPr lang="en-US" sz="1400" b="0" strike="noStrike" spc="-1" dirty="0">
                <a:solidFill>
                  <a:srgbClr val="001E33"/>
                </a:solidFill>
                <a:latin typeface="Arial"/>
                <a:ea typeface="DejaVu Sans"/>
              </a:rPr>
              <a:t> de </a:t>
            </a:r>
            <a:r>
              <a:rPr lang="en-US" sz="1400" b="0" strike="noStrike" spc="-1" dirty="0" err="1">
                <a:solidFill>
                  <a:srgbClr val="001E33"/>
                </a:solidFill>
                <a:latin typeface="Arial"/>
                <a:ea typeface="DejaVu Sans"/>
              </a:rPr>
              <a:t>su</a:t>
            </a:r>
            <a:r>
              <a:rPr lang="en-US" sz="1400" b="0" strike="noStrike" spc="-1" dirty="0">
                <a:solidFill>
                  <a:srgbClr val="001E33"/>
                </a:solidFill>
                <a:latin typeface="Arial"/>
                <a:ea typeface="DejaVu Sans"/>
              </a:rPr>
              <a:t> casa &gt;= 2” Para </a:t>
            </a:r>
            <a:r>
              <a:rPr lang="en-US" sz="1400" b="0" strike="noStrike" spc="-1" dirty="0" err="1">
                <a:solidFill>
                  <a:srgbClr val="001E33"/>
                </a:solidFill>
                <a:latin typeface="Arial"/>
                <a:ea typeface="DejaVu Sans"/>
              </a:rPr>
              <a:t>este</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caso</a:t>
            </a:r>
            <a:r>
              <a:rPr lang="en-US" sz="1400" b="0" strike="noStrike" spc="-1" dirty="0">
                <a:solidFill>
                  <a:srgbClr val="001E33"/>
                </a:solidFill>
                <a:latin typeface="Arial"/>
                <a:ea typeface="DejaVu Sans"/>
              </a:rPr>
              <a:t>, la </a:t>
            </a:r>
            <a:r>
              <a:rPr lang="en-US" sz="1400" b="0" strike="noStrike" spc="-1" dirty="0" err="1">
                <a:solidFill>
                  <a:srgbClr val="001E33"/>
                </a:solidFill>
                <a:latin typeface="Arial"/>
                <a:ea typeface="DejaVu Sans"/>
              </a:rPr>
              <a:t>impureza</a:t>
            </a:r>
            <a:r>
              <a:rPr lang="en-US" sz="1400" b="0" strike="noStrike" spc="-1" dirty="0">
                <a:solidFill>
                  <a:srgbClr val="001E33"/>
                </a:solidFill>
                <a:latin typeface="Arial"/>
                <a:ea typeface="DejaVu Sans"/>
              </a:rPr>
              <a:t> Gini de la </a:t>
            </a:r>
            <a:r>
              <a:rPr lang="en-US" sz="1400" b="0" strike="noStrike" spc="-1" dirty="0" err="1">
                <a:solidFill>
                  <a:srgbClr val="001E33"/>
                </a:solidFill>
                <a:latin typeface="Arial"/>
                <a:ea typeface="DejaVu Sans"/>
              </a:rPr>
              <a:t>izquierda</a:t>
            </a:r>
            <a:r>
              <a:rPr lang="en-US" sz="1400" b="0" strike="noStrike" spc="-1" dirty="0">
                <a:solidFill>
                  <a:srgbClr val="001E33"/>
                </a:solidFill>
                <a:latin typeface="Arial"/>
                <a:ea typeface="DejaVu Sans"/>
              </a:rPr>
              <a:t> es , la </a:t>
            </a:r>
            <a:r>
              <a:rPr lang="en-US" sz="1400" b="0" strike="noStrike" spc="-1" dirty="0" err="1">
                <a:solidFill>
                  <a:srgbClr val="001E33"/>
                </a:solidFill>
                <a:latin typeface="Arial"/>
                <a:ea typeface="DejaVu Sans"/>
              </a:rPr>
              <a:t>impureza</a:t>
            </a:r>
            <a:r>
              <a:rPr lang="en-US" sz="1400" b="0" strike="noStrike" spc="-1" dirty="0">
                <a:solidFill>
                  <a:srgbClr val="001E33"/>
                </a:solidFill>
                <a:latin typeface="Arial"/>
                <a:ea typeface="DejaVu Sans"/>
              </a:rPr>
              <a:t> Gini de la </a:t>
            </a:r>
            <a:r>
              <a:rPr lang="en-US" sz="1400" b="0" strike="noStrike" spc="-1" dirty="0" err="1">
                <a:solidFill>
                  <a:srgbClr val="001E33"/>
                </a:solidFill>
                <a:latin typeface="Arial"/>
                <a:ea typeface="DejaVu Sans"/>
              </a:rPr>
              <a:t>derecha</a:t>
            </a:r>
            <a:r>
              <a:rPr lang="en-US" sz="1400" b="0" strike="noStrike" spc="-1" dirty="0">
                <a:solidFill>
                  <a:srgbClr val="001E33"/>
                </a:solidFill>
                <a:latin typeface="Arial"/>
                <a:ea typeface="DejaVu Sans"/>
              </a:rPr>
              <a:t> es 0.32 y la </a:t>
            </a:r>
            <a:r>
              <a:rPr lang="en-US" sz="1400" b="0" strike="noStrike" spc="-1" dirty="0" err="1">
                <a:solidFill>
                  <a:srgbClr val="001E33"/>
                </a:solidFill>
                <a:latin typeface="Arial"/>
                <a:ea typeface="DejaVu Sans"/>
              </a:rPr>
              <a:t>impureza</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ponderada</a:t>
            </a:r>
            <a:r>
              <a:rPr lang="en-US" sz="1400" b="0" strike="noStrike" spc="-1" dirty="0">
                <a:solidFill>
                  <a:srgbClr val="001E33"/>
                </a:solidFill>
                <a:latin typeface="Arial"/>
                <a:ea typeface="DejaVu Sans"/>
              </a:rPr>
              <a:t> es de 0.37.</a:t>
            </a:r>
            <a:endParaRPr lang="en-US" sz="1400" b="0" strike="noStrike" spc="-1" dirty="0">
              <a:latin typeface="Arial"/>
            </a:endParaRPr>
          </a:p>
        </p:txBody>
      </p:sp>
      <p:sp>
        <p:nvSpPr>
          <p:cNvPr id="129" name="CustomShape 9"/>
          <p:cNvSpPr/>
          <p:nvPr/>
        </p:nvSpPr>
        <p:spPr>
          <a:xfrm>
            <a:off x="3247200" y="355428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0" name="CustomShape 10"/>
          <p:cNvSpPr/>
          <p:nvPr/>
        </p:nvSpPr>
        <p:spPr>
          <a:xfrm>
            <a:off x="1375200" y="355428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1" name="CustomShape 11"/>
          <p:cNvSpPr/>
          <p:nvPr/>
        </p:nvSpPr>
        <p:spPr>
          <a:xfrm>
            <a:off x="2085120" y="997200"/>
            <a:ext cx="1769400" cy="167580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2" name="Line 12"/>
          <p:cNvSpPr/>
          <p:nvPr/>
        </p:nvSpPr>
        <p:spPr>
          <a:xfrm flipH="1">
            <a:off x="2151000" y="261612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3" name="Line 13"/>
          <p:cNvSpPr/>
          <p:nvPr/>
        </p:nvSpPr>
        <p:spPr>
          <a:xfrm>
            <a:off x="3339720" y="256104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4" name="CustomShape 14"/>
          <p:cNvSpPr/>
          <p:nvPr/>
        </p:nvSpPr>
        <p:spPr>
          <a:xfrm>
            <a:off x="1823040" y="43506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5" name="CustomShape 15"/>
          <p:cNvSpPr/>
          <p:nvPr/>
        </p:nvSpPr>
        <p:spPr>
          <a:xfrm>
            <a:off x="2107080" y="4033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6" name="CustomShape 16"/>
          <p:cNvSpPr/>
          <p:nvPr/>
        </p:nvSpPr>
        <p:spPr>
          <a:xfrm>
            <a:off x="2107080" y="429768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7" name="CustomShape 17"/>
          <p:cNvSpPr/>
          <p:nvPr/>
        </p:nvSpPr>
        <p:spPr>
          <a:xfrm>
            <a:off x="3754800" y="435060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8" name="CustomShape 18"/>
          <p:cNvSpPr/>
          <p:nvPr/>
        </p:nvSpPr>
        <p:spPr>
          <a:xfrm>
            <a:off x="4064760" y="450900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9" name="CustomShape 19"/>
          <p:cNvSpPr/>
          <p:nvPr/>
        </p:nvSpPr>
        <p:spPr>
          <a:xfrm>
            <a:off x="2281680" y="15948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0" name="CustomShape 20"/>
          <p:cNvSpPr/>
          <p:nvPr/>
        </p:nvSpPr>
        <p:spPr>
          <a:xfrm>
            <a:off x="2281680" y="185904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1" name="CustomShape 21"/>
          <p:cNvSpPr/>
          <p:nvPr/>
        </p:nvSpPr>
        <p:spPr>
          <a:xfrm>
            <a:off x="2565720" y="15685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2" name="CustomShape 22"/>
          <p:cNvSpPr/>
          <p:nvPr/>
        </p:nvSpPr>
        <p:spPr>
          <a:xfrm>
            <a:off x="2333520" y="20703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3" name="CustomShape 23"/>
          <p:cNvSpPr/>
          <p:nvPr/>
        </p:nvSpPr>
        <p:spPr>
          <a:xfrm>
            <a:off x="2617560" y="175356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4" name="CustomShape 24"/>
          <p:cNvSpPr/>
          <p:nvPr/>
        </p:nvSpPr>
        <p:spPr>
          <a:xfrm>
            <a:off x="2617560" y="2017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5" name="CustomShape 25"/>
          <p:cNvSpPr/>
          <p:nvPr/>
        </p:nvSpPr>
        <p:spPr>
          <a:xfrm>
            <a:off x="3120480" y="197892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6" name="CustomShape 26"/>
          <p:cNvSpPr/>
          <p:nvPr/>
        </p:nvSpPr>
        <p:spPr>
          <a:xfrm>
            <a:off x="3430080" y="2137528"/>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7" name="CustomShape 27"/>
          <p:cNvSpPr/>
          <p:nvPr/>
        </p:nvSpPr>
        <p:spPr>
          <a:xfrm>
            <a:off x="3745080" y="4116960"/>
            <a:ext cx="19548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8" name="CustomShape 28"/>
          <p:cNvSpPr/>
          <p:nvPr/>
        </p:nvSpPr>
        <p:spPr>
          <a:xfrm>
            <a:off x="4007520" y="425124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9" name="CustomShape 29"/>
          <p:cNvSpPr/>
          <p:nvPr/>
        </p:nvSpPr>
        <p:spPr>
          <a:xfrm>
            <a:off x="4007520" y="40500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0" name="CustomShape 30"/>
          <p:cNvSpPr/>
          <p:nvPr/>
        </p:nvSpPr>
        <p:spPr>
          <a:xfrm>
            <a:off x="9556560" y="356292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1" name="CustomShape 31"/>
          <p:cNvSpPr/>
          <p:nvPr/>
        </p:nvSpPr>
        <p:spPr>
          <a:xfrm>
            <a:off x="7684560" y="356292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2" name="CustomShape 32"/>
          <p:cNvSpPr/>
          <p:nvPr/>
        </p:nvSpPr>
        <p:spPr>
          <a:xfrm>
            <a:off x="8394480" y="1005840"/>
            <a:ext cx="1769400" cy="167580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3" name="Line 33"/>
          <p:cNvSpPr/>
          <p:nvPr/>
        </p:nvSpPr>
        <p:spPr>
          <a:xfrm flipH="1">
            <a:off x="8460360" y="262476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4" name="Line 34"/>
          <p:cNvSpPr/>
          <p:nvPr/>
        </p:nvSpPr>
        <p:spPr>
          <a:xfrm>
            <a:off x="9649080" y="256968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5" name="CustomShape 35"/>
          <p:cNvSpPr/>
          <p:nvPr/>
        </p:nvSpPr>
        <p:spPr>
          <a:xfrm>
            <a:off x="8591040" y="160344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6" name="CustomShape 36"/>
          <p:cNvSpPr/>
          <p:nvPr/>
        </p:nvSpPr>
        <p:spPr>
          <a:xfrm>
            <a:off x="8591040" y="186768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7" name="CustomShape 37"/>
          <p:cNvSpPr/>
          <p:nvPr/>
        </p:nvSpPr>
        <p:spPr>
          <a:xfrm>
            <a:off x="8875080" y="157716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8" name="CustomShape 38"/>
          <p:cNvSpPr/>
          <p:nvPr/>
        </p:nvSpPr>
        <p:spPr>
          <a:xfrm>
            <a:off x="8642880" y="20790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9" name="CustomShape 39"/>
          <p:cNvSpPr/>
          <p:nvPr/>
        </p:nvSpPr>
        <p:spPr>
          <a:xfrm>
            <a:off x="8926920" y="176220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0" name="CustomShape 40"/>
          <p:cNvSpPr/>
          <p:nvPr/>
        </p:nvSpPr>
        <p:spPr>
          <a:xfrm>
            <a:off x="8926920" y="2028434"/>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1" name="CustomShape 41"/>
          <p:cNvSpPr/>
          <p:nvPr/>
        </p:nvSpPr>
        <p:spPr>
          <a:xfrm>
            <a:off x="9429840" y="19875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2" name="CustomShape 42"/>
          <p:cNvSpPr/>
          <p:nvPr/>
        </p:nvSpPr>
        <p:spPr>
          <a:xfrm>
            <a:off x="9739440" y="21459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3" name="CustomShape 43"/>
          <p:cNvSpPr/>
          <p:nvPr/>
        </p:nvSpPr>
        <p:spPr>
          <a:xfrm>
            <a:off x="6534000" y="5089680"/>
            <a:ext cx="5506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“estrato == 4.” Para este caso, la impureza Gini de la izquierda es 0.44, la impureza Gini de la derecha es 0.32 y la impureza ponderada es 0.45.</a:t>
            </a:r>
            <a:endParaRPr lang="en-US" sz="1400" b="0" strike="noStrike" spc="-1">
              <a:latin typeface="Arial"/>
            </a:endParaRPr>
          </a:p>
        </p:txBody>
      </p:sp>
      <p:sp>
        <p:nvSpPr>
          <p:cNvPr id="164" name="CustomShape 44"/>
          <p:cNvSpPr/>
          <p:nvPr/>
        </p:nvSpPr>
        <p:spPr>
          <a:xfrm>
            <a:off x="10041840" y="41115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5" name="CustomShape 45"/>
          <p:cNvSpPr/>
          <p:nvPr/>
        </p:nvSpPr>
        <p:spPr>
          <a:xfrm>
            <a:off x="10351440" y="42699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6" name="CustomShape 46"/>
          <p:cNvSpPr/>
          <p:nvPr/>
        </p:nvSpPr>
        <p:spPr>
          <a:xfrm>
            <a:off x="8135640" y="39798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7" name="CustomShape 47"/>
          <p:cNvSpPr/>
          <p:nvPr/>
        </p:nvSpPr>
        <p:spPr>
          <a:xfrm>
            <a:off x="8135640" y="424404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8" name="CustomShape 48"/>
          <p:cNvSpPr/>
          <p:nvPr/>
        </p:nvSpPr>
        <p:spPr>
          <a:xfrm>
            <a:off x="8419680" y="39535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9" name="CustomShape 49"/>
          <p:cNvSpPr/>
          <p:nvPr/>
        </p:nvSpPr>
        <p:spPr>
          <a:xfrm>
            <a:off x="8187480" y="44553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70" name="CustomShape 50"/>
          <p:cNvSpPr/>
          <p:nvPr/>
        </p:nvSpPr>
        <p:spPr>
          <a:xfrm>
            <a:off x="8471520" y="413856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71" name="CustomShape 51"/>
          <p:cNvSpPr/>
          <p:nvPr/>
        </p:nvSpPr>
        <p:spPr>
          <a:xfrm>
            <a:off x="8471520" y="4402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pic>
        <p:nvPicPr>
          <p:cNvPr id="3" name="Imagen 2">
            <a:extLst>
              <a:ext uri="{FF2B5EF4-FFF2-40B4-BE49-F238E27FC236}">
                <a16:creationId xmlns:a16="http://schemas.microsoft.com/office/drawing/2014/main" id="{18B953A4-ECC2-4397-BFDA-F2E0444D6BEE}"/>
              </a:ext>
            </a:extLst>
          </p:cNvPr>
          <p:cNvPicPr>
            <a:picLocks noChangeAspect="1"/>
          </p:cNvPicPr>
          <p:nvPr/>
        </p:nvPicPr>
        <p:blipFill>
          <a:blip r:embed="rId3"/>
          <a:stretch>
            <a:fillRect/>
          </a:stretch>
        </p:blipFill>
        <p:spPr>
          <a:xfrm>
            <a:off x="0" y="903600"/>
            <a:ext cx="6157440" cy="4161960"/>
          </a:xfrm>
          <a:prstGeom prst="rect">
            <a:avLst/>
          </a:prstGeom>
        </p:spPr>
      </p:pic>
      <p:pic>
        <p:nvPicPr>
          <p:cNvPr id="5" name="Imagen 4">
            <a:extLst>
              <a:ext uri="{FF2B5EF4-FFF2-40B4-BE49-F238E27FC236}">
                <a16:creationId xmlns:a16="http://schemas.microsoft.com/office/drawing/2014/main" id="{C2502F65-A98F-4BD7-877F-7DAFC7FED6E8}"/>
              </a:ext>
            </a:extLst>
          </p:cNvPr>
          <p:cNvPicPr>
            <a:picLocks noChangeAspect="1"/>
          </p:cNvPicPr>
          <p:nvPr/>
        </p:nvPicPr>
        <p:blipFill>
          <a:blip r:embed="rId4"/>
          <a:stretch>
            <a:fillRect/>
          </a:stretch>
        </p:blipFill>
        <p:spPr>
          <a:xfrm>
            <a:off x="6157440" y="904321"/>
            <a:ext cx="6052715" cy="41549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Marcador de contenido 3"/>
          <p:cNvPicPr/>
          <p:nvPr/>
        </p:nvPicPr>
        <p:blipFill>
          <a:blip r:embed="rId2"/>
          <a:stretch/>
        </p:blipFill>
        <p:spPr>
          <a:xfrm>
            <a:off x="-2880" y="0"/>
            <a:ext cx="12196800" cy="6856560"/>
          </a:xfrm>
          <a:prstGeom prst="rect">
            <a:avLst/>
          </a:prstGeom>
          <a:ln>
            <a:noFill/>
          </a:ln>
        </p:spPr>
      </p:pic>
      <p:sp>
        <p:nvSpPr>
          <p:cNvPr id="176" name="CustomShape 1"/>
          <p:cNvSpPr/>
          <p:nvPr/>
        </p:nvSpPr>
        <p:spPr>
          <a:xfrm>
            <a:off x="265320" y="376920"/>
            <a:ext cx="384912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Complejidad del Algoritmo</a:t>
            </a:r>
            <a:endParaRPr lang="en-US" sz="2200" b="0" strike="noStrike" spc="-1">
              <a:latin typeface="Arial"/>
            </a:endParaRPr>
          </a:p>
        </p:txBody>
      </p:sp>
      <p:sp>
        <p:nvSpPr>
          <p:cNvPr id="177" name="CustomShape 2"/>
          <p:cNvSpPr/>
          <p:nvPr/>
        </p:nvSpPr>
        <p:spPr>
          <a:xfrm>
            <a:off x="584640" y="4173120"/>
            <a:ext cx="5028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Complejidad en tiempo y memoria del algoritmo (En este semestre, una opción puede ser CART, ID3, C4.5, elijan uno). (Por favor, expliquen qué es N y qué es M en este problem. ¡POR FAVOR, HÁGANLO!)</a:t>
            </a:r>
            <a:endParaRPr lang="en-US" sz="1400" b="0" strike="noStrike" spc="-1">
              <a:latin typeface="Arial"/>
            </a:endParaRPr>
          </a:p>
        </p:txBody>
      </p:sp>
      <p:sp>
        <p:nvSpPr>
          <p:cNvPr id="178" name="CustomShape 3"/>
          <p:cNvSpPr/>
          <p:nvPr/>
        </p:nvSpPr>
        <p:spPr>
          <a:xfrm flipV="1">
            <a:off x="4184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9" name="CustomShape 4"/>
          <p:cNvSpPr/>
          <p:nvPr/>
        </p:nvSpPr>
        <p:spPr>
          <a:xfrm>
            <a:off x="4508280" y="372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80" name="CustomShape 5"/>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esta tabla en Powerpoint. ¡No copien pantallazos pixelados del porte aquí!</a:t>
            </a:r>
            <a:endParaRPr lang="en-US" sz="1400" b="0" strike="noStrike" spc="-1">
              <a:latin typeface="Arial"/>
            </a:endParaRPr>
          </a:p>
        </p:txBody>
      </p:sp>
      <p:sp>
        <p:nvSpPr>
          <p:cNvPr id="181"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2" name="CustomShape 7"/>
          <p:cNvSpPr/>
          <p:nvPr/>
        </p:nvSpPr>
        <p:spPr>
          <a:xfrm>
            <a:off x="3437640" y="5208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83" name="CustomShape 8"/>
          <p:cNvSpPr/>
          <p:nvPr/>
        </p:nvSpPr>
        <p:spPr>
          <a:xfrm>
            <a:off x="3437640" y="5129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4" name="CustomShape 9"/>
          <p:cNvSpPr/>
          <p:nvPr/>
        </p:nvSpPr>
        <p:spPr>
          <a:xfrm>
            <a:off x="8034840" y="514548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foto de alta definición relacionada con el problema que están modelando</a:t>
            </a:r>
            <a:endParaRPr lang="en-US" sz="1400" b="0" strike="noStrike" spc="-1">
              <a:latin typeface="Arial"/>
            </a:endParaRPr>
          </a:p>
        </p:txBody>
      </p:sp>
      <p:sp>
        <p:nvSpPr>
          <p:cNvPr id="185" name="CustomShape 10"/>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186" name="Table 11"/>
          <p:cNvGraphicFramePr/>
          <p:nvPr/>
        </p:nvGraphicFramePr>
        <p:xfrm>
          <a:off x="547920" y="1956240"/>
          <a:ext cx="5075640" cy="2159640"/>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CO"/>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tiempo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memoria</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0" strike="noStrike" spc="-1">
                          <a:solidFill>
                            <a:srgbClr val="FFFFFF"/>
                          </a:solidFill>
                          <a:latin typeface="Arial"/>
                        </a:rPr>
                        <a:t>Entrenamiento del 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a:t>
                      </a:r>
                      <a:r>
                        <a:rPr lang="en-US" sz="1800" b="0" strike="noStrike" spc="-1" baseline="33000">
                          <a:solidFill>
                            <a:srgbClr val="FFFFFF"/>
                          </a:solidFill>
                          <a:latin typeface="Arial"/>
                        </a:rPr>
                        <a:t>2</a:t>
                      </a:r>
                      <a:r>
                        <a:rPr lang="en-US" sz="1800" b="0" strike="noStrike" spc="-1">
                          <a:solidFill>
                            <a:srgbClr val="FFFFFF"/>
                          </a:solidFill>
                          <a:latin typeface="Arial"/>
                        </a:rPr>
                        <a:t>*M*2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0" strike="noStrike" spc="-1">
                          <a:solidFill>
                            <a:srgbClr val="FFFFFF"/>
                          </a:solidFill>
                          <a:latin typeface="Arial"/>
                        </a:rPr>
                        <a:t>Validación del</a:t>
                      </a:r>
                      <a:br/>
                      <a:r>
                        <a:rPr lang="en-US" sz="1800" b="0" strike="noStrike" spc="-1">
                          <a:solidFill>
                            <a:srgbClr val="FFFFFF"/>
                          </a:solidFill>
                          <a:latin typeface="Arial"/>
                        </a:rPr>
                        <a:t>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bl>
          </a:graphicData>
        </a:graphic>
      </p:graphicFrame>
      <p:pic>
        <p:nvPicPr>
          <p:cNvPr id="187" name="Imagen 186"/>
          <p:cNvPicPr/>
          <p:nvPr/>
        </p:nvPicPr>
        <p:blipFill>
          <a:blip r:embed="rId3"/>
          <a:srcRect t="17601"/>
          <a:stretch/>
        </p:blipFill>
        <p:spPr>
          <a:xfrm>
            <a:off x="6897960" y="1903680"/>
            <a:ext cx="4674960" cy="2889000"/>
          </a:xfrm>
          <a:prstGeom prst="rect">
            <a:avLst/>
          </a:prstGeom>
          <a:ln>
            <a:noFill/>
          </a:ln>
        </p:spPr>
      </p:pic>
      <p:sp>
        <p:nvSpPr>
          <p:cNvPr id="188"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Imagen 188"/>
          <p:cNvPicPr/>
          <p:nvPr/>
        </p:nvPicPr>
        <p:blipFill>
          <a:blip r:embed="rId2"/>
          <a:srcRect l="24321" r="17166"/>
          <a:stretch/>
        </p:blipFill>
        <p:spPr>
          <a:xfrm>
            <a:off x="1016640" y="1019520"/>
            <a:ext cx="3930840" cy="3779640"/>
          </a:xfrm>
          <a:prstGeom prst="rect">
            <a:avLst/>
          </a:prstGeom>
          <a:ln>
            <a:noFill/>
          </a:ln>
        </p:spPr>
      </p:pic>
      <p:pic>
        <p:nvPicPr>
          <p:cNvPr id="190" name="Marcador de contenido 3"/>
          <p:cNvPicPr/>
          <p:nvPr/>
        </p:nvPicPr>
        <p:blipFill>
          <a:blip r:embed="rId3"/>
          <a:stretch/>
        </p:blipFill>
        <p:spPr>
          <a:xfrm>
            <a:off x="-2880" y="0"/>
            <a:ext cx="12196800" cy="6856560"/>
          </a:xfrm>
          <a:prstGeom prst="rect">
            <a:avLst/>
          </a:prstGeom>
          <a:ln>
            <a:noFill/>
          </a:ln>
        </p:spPr>
      </p:pic>
      <p:sp>
        <p:nvSpPr>
          <p:cNvPr id="191" name="CustomShape 1"/>
          <p:cNvSpPr/>
          <p:nvPr/>
        </p:nvSpPr>
        <p:spPr>
          <a:xfrm>
            <a:off x="265320" y="376920"/>
            <a:ext cx="448920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Modelo de Árbol de Decisión</a:t>
            </a:r>
            <a:endParaRPr lang="en-US" sz="2200" b="0" strike="noStrike" spc="-1">
              <a:latin typeface="Arial"/>
            </a:endParaRPr>
          </a:p>
        </p:txBody>
      </p:sp>
      <p:sp>
        <p:nvSpPr>
          <p:cNvPr id="192" name="CustomShape 2"/>
          <p:cNvSpPr/>
          <p:nvPr/>
        </p:nvSpPr>
        <p:spPr>
          <a:xfrm>
            <a:off x="584640" y="4857120"/>
            <a:ext cx="5028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Un árbol de decisión para predecir el resultado del Saber Pro usando los resultados del Saber 11. Violeta representa nodos con alta probabilidad de éxito; verde media probabilidad; y rojo baja probabilidad.</a:t>
            </a:r>
            <a:endParaRPr lang="en-US" sz="1400" b="0" strike="noStrike" spc="-1">
              <a:latin typeface="Arial"/>
            </a:endParaRPr>
          </a:p>
        </p:txBody>
      </p:sp>
      <p:sp>
        <p:nvSpPr>
          <p:cNvPr id="193" name="CustomShape 3"/>
          <p:cNvSpPr/>
          <p:nvPr/>
        </p:nvSpPr>
        <p:spPr>
          <a:xfrm flipV="1">
            <a:off x="4436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4" name="CustomShape 4"/>
          <p:cNvSpPr/>
          <p:nvPr/>
        </p:nvSpPr>
        <p:spPr>
          <a:xfrm>
            <a:off x="4688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95" name="CustomShape 5"/>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una gráfica, en español, en Powerpoint. ¡No copien pantallazos pixelados del reporte técnico, por favor!</a:t>
            </a:r>
            <a:endParaRPr lang="en-US" sz="1400" b="0" strike="noStrike" spc="-1">
              <a:latin typeface="Arial"/>
            </a:endParaRPr>
          </a:p>
        </p:txBody>
      </p:sp>
      <p:sp>
        <p:nvSpPr>
          <p:cNvPr id="196"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7" name="CustomShape 7"/>
          <p:cNvSpPr/>
          <p:nvPr/>
        </p:nvSpPr>
        <p:spPr>
          <a:xfrm>
            <a:off x="3437640" y="5892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gráficos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98" name="CustomShape 8"/>
          <p:cNvSpPr/>
          <p:nvPr/>
        </p:nvSpPr>
        <p:spPr>
          <a:xfrm>
            <a:off x="4754880" y="54864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9" name="CustomShape 9"/>
          <p:cNvSpPr/>
          <p:nvPr/>
        </p:nvSpPr>
        <p:spPr>
          <a:xfrm>
            <a:off x="9174240" y="484884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¿Es ético usar el género en</a:t>
            </a:r>
            <a:br/>
            <a:r>
              <a:rPr lang="en-US" sz="1400" b="0" i="1" strike="noStrike" spc="-1">
                <a:solidFill>
                  <a:srgbClr val="FF0000"/>
                </a:solidFill>
                <a:latin typeface="Arial"/>
                <a:ea typeface="DejaVu Sans"/>
              </a:rPr>
              <a:t>un modelo que sirve para</a:t>
            </a:r>
            <a:br/>
            <a:r>
              <a:rPr lang="en-US" sz="1400" b="0" i="1" strike="noStrike" spc="-1">
                <a:solidFill>
                  <a:srgbClr val="FF0000"/>
                </a:solidFill>
                <a:latin typeface="Arial"/>
                <a:ea typeface="DejaVu Sans"/>
              </a:rPr>
              <a:t>predecir el éxito académico?</a:t>
            </a:r>
            <a:endParaRPr lang="en-US" sz="1400" b="0" strike="noStrike" spc="-1">
              <a:latin typeface="Arial"/>
            </a:endParaRPr>
          </a:p>
        </p:txBody>
      </p:sp>
      <p:sp>
        <p:nvSpPr>
          <p:cNvPr id="200" name="CustomShape 10"/>
          <p:cNvSpPr/>
          <p:nvPr/>
        </p:nvSpPr>
        <p:spPr>
          <a:xfrm>
            <a:off x="9574200" y="439704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1" name="CustomShape 11"/>
          <p:cNvSpPr/>
          <p:nvPr/>
        </p:nvSpPr>
        <p:spPr>
          <a:xfrm>
            <a:off x="7246080" y="1773360"/>
            <a:ext cx="43887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001E33"/>
                </a:solidFill>
                <a:latin typeface="Arial"/>
                <a:ea typeface="DejaVu Sans"/>
              </a:rPr>
              <a:t>Características Más Relevantes</a:t>
            </a:r>
            <a:endParaRPr lang="en-US" sz="2200" b="0" strike="noStrike" spc="-1">
              <a:latin typeface="Arial"/>
            </a:endParaRPr>
          </a:p>
        </p:txBody>
      </p:sp>
      <p:sp>
        <p:nvSpPr>
          <p:cNvPr id="202" name="CustomShape 12"/>
          <p:cNvSpPr/>
          <p:nvPr/>
        </p:nvSpPr>
        <p:spPr>
          <a:xfrm>
            <a:off x="8808480" y="2531520"/>
            <a:ext cx="2895480" cy="1765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Ciencias Sociales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Inglés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Género</a:t>
            </a:r>
            <a:endParaRPr lang="en-US" sz="2200" b="0" strike="noStrike" spc="-1">
              <a:latin typeface="Arial"/>
            </a:endParaRPr>
          </a:p>
        </p:txBody>
      </p:sp>
      <p:pic>
        <p:nvPicPr>
          <p:cNvPr id="203" name="Imagen 202"/>
          <p:cNvPicPr/>
          <p:nvPr/>
        </p:nvPicPr>
        <p:blipFill>
          <a:blip r:embed="rId4"/>
          <a:stretch/>
        </p:blipFill>
        <p:spPr>
          <a:xfrm>
            <a:off x="8129520" y="3153600"/>
            <a:ext cx="666360" cy="666360"/>
          </a:xfrm>
          <a:prstGeom prst="rect">
            <a:avLst/>
          </a:prstGeom>
          <a:ln>
            <a:noFill/>
          </a:ln>
        </p:spPr>
      </p:pic>
      <p:pic>
        <p:nvPicPr>
          <p:cNvPr id="204" name="Imagen 203"/>
          <p:cNvPicPr/>
          <p:nvPr/>
        </p:nvPicPr>
        <p:blipFill>
          <a:blip r:embed="rId5"/>
          <a:stretch/>
        </p:blipFill>
        <p:spPr>
          <a:xfrm>
            <a:off x="8312400" y="3860640"/>
            <a:ext cx="344520" cy="618840"/>
          </a:xfrm>
          <a:prstGeom prst="rect">
            <a:avLst/>
          </a:prstGeom>
          <a:ln>
            <a:noFill/>
          </a:ln>
        </p:spPr>
      </p:pic>
      <p:pic>
        <p:nvPicPr>
          <p:cNvPr id="205" name="Imagen 204"/>
          <p:cNvPicPr/>
          <p:nvPr/>
        </p:nvPicPr>
        <p:blipFill>
          <a:blip r:embed="rId6"/>
          <a:srcRect l="19596" t="5022" r="25004" b="33248"/>
          <a:stretch/>
        </p:blipFill>
        <p:spPr>
          <a:xfrm>
            <a:off x="8148960" y="2449440"/>
            <a:ext cx="532440" cy="639000"/>
          </a:xfrm>
          <a:prstGeom prst="rect">
            <a:avLst/>
          </a:prstGeom>
          <a:ln>
            <a:noFill/>
          </a:ln>
        </p:spPr>
      </p:pic>
      <p:sp>
        <p:nvSpPr>
          <p:cNvPr id="206" name="CustomShape 13"/>
          <p:cNvSpPr/>
          <p:nvPr/>
        </p:nvSpPr>
        <p:spPr>
          <a:xfrm flipH="1">
            <a:off x="7984080" y="4572000"/>
            <a:ext cx="30744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7" name="CustomShape 14"/>
          <p:cNvSpPr/>
          <p:nvPr/>
        </p:nvSpPr>
        <p:spPr>
          <a:xfrm>
            <a:off x="6137640" y="495648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un ícono para</a:t>
            </a:r>
            <a:br/>
            <a:r>
              <a:rPr lang="en-US" sz="1400" b="0" i="1" strike="noStrike" spc="-1">
                <a:solidFill>
                  <a:srgbClr val="FF0000"/>
                </a:solidFill>
                <a:latin typeface="Arial"/>
                <a:ea typeface="DejaVu Sans"/>
              </a:rPr>
              <a:t>representar cada </a:t>
            </a:r>
            <a:br/>
            <a:r>
              <a:rPr lang="en-US" sz="1400" b="0" i="1" strike="noStrike" spc="-1">
                <a:solidFill>
                  <a:srgbClr val="FF0000"/>
                </a:solidFill>
                <a:latin typeface="Arial"/>
                <a:ea typeface="DejaVu Sans"/>
              </a:rPr>
              <a:t>característica!</a:t>
            </a:r>
            <a:endParaRPr lang="en-US" sz="1400" b="0" strike="noStrike" spc="-1">
              <a:latin typeface="Arial"/>
            </a:endParaRPr>
          </a:p>
        </p:txBody>
      </p:sp>
      <p:sp>
        <p:nvSpPr>
          <p:cNvPr id="208" name="CustomShape 15"/>
          <p:cNvSpPr/>
          <p:nvPr/>
        </p:nvSpPr>
        <p:spPr>
          <a:xfrm>
            <a:off x="10482120" y="64908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9" name="CustomShape 16"/>
          <p:cNvSpPr/>
          <p:nvPr/>
        </p:nvSpPr>
        <p:spPr>
          <a:xfrm>
            <a:off x="9558000" y="10641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210" name="CustomShape 17"/>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Marcador de contenido 3"/>
          <p:cNvPicPr/>
          <p:nvPr/>
        </p:nvPicPr>
        <p:blipFill>
          <a:blip r:embed="rId2"/>
          <a:stretch/>
        </p:blipFill>
        <p:spPr>
          <a:xfrm>
            <a:off x="-2880" y="0"/>
            <a:ext cx="12196800" cy="6856560"/>
          </a:xfrm>
          <a:prstGeom prst="rect">
            <a:avLst/>
          </a:prstGeom>
          <a:ln>
            <a:noFill/>
          </a:ln>
        </p:spPr>
      </p:pic>
      <p:sp>
        <p:nvSpPr>
          <p:cNvPr id="212" name="CustomShape 1"/>
          <p:cNvSpPr/>
          <p:nvPr/>
        </p:nvSpPr>
        <p:spPr>
          <a:xfrm>
            <a:off x="265320" y="376920"/>
            <a:ext cx="34833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13" name="CustomShape 2"/>
          <p:cNvSpPr/>
          <p:nvPr/>
        </p:nvSpPr>
        <p:spPr>
          <a:xfrm flipV="1">
            <a:off x="3657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14" name="CustomShape 3"/>
          <p:cNvSpPr/>
          <p:nvPr/>
        </p:nvSpPr>
        <p:spPr>
          <a:xfrm>
            <a:off x="3905640" y="36576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15" name="CustomShape 4"/>
          <p:cNvSpPr/>
          <p:nvPr/>
        </p:nvSpPr>
        <p:spPr>
          <a:xfrm>
            <a:off x="5168160" y="914400"/>
            <a:ext cx="342612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las métricas de evaluación, de esa forma no les quedará pixelado</a:t>
            </a:r>
            <a:br/>
            <a:r>
              <a:rPr lang="en-US" sz="1400" b="0" i="1" strike="noStrike" spc="-1">
                <a:solidFill>
                  <a:srgbClr val="FF0000"/>
                </a:solidFill>
                <a:latin typeface="Arial"/>
                <a:ea typeface="DejaVu Sans"/>
              </a:rPr>
              <a:t>como las mías</a:t>
            </a:r>
            <a:endParaRPr lang="en-US" sz="1400" b="0" strike="noStrike" spc="-1">
              <a:latin typeface="Arial"/>
            </a:endParaRPr>
          </a:p>
        </p:txBody>
      </p:sp>
      <p:sp>
        <p:nvSpPr>
          <p:cNvPr id="216"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pic>
        <p:nvPicPr>
          <p:cNvPr id="217" name="Imagen 216"/>
          <p:cNvPicPr/>
          <p:nvPr/>
        </p:nvPicPr>
        <p:blipFill>
          <a:blip r:embed="rId3"/>
          <a:srcRect b="32951"/>
          <a:stretch/>
        </p:blipFill>
        <p:spPr>
          <a:xfrm>
            <a:off x="507240" y="1517040"/>
            <a:ext cx="3332160" cy="4059720"/>
          </a:xfrm>
          <a:prstGeom prst="rect">
            <a:avLst/>
          </a:prstGeom>
          <a:ln>
            <a:noFill/>
          </a:ln>
        </p:spPr>
      </p:pic>
      <p:pic>
        <p:nvPicPr>
          <p:cNvPr id="218" name="Imagen 217"/>
          <p:cNvPicPr/>
          <p:nvPr/>
        </p:nvPicPr>
        <p:blipFill>
          <a:blip r:embed="rId3"/>
          <a:srcRect t="66389"/>
          <a:stretch/>
        </p:blipFill>
        <p:spPr>
          <a:xfrm>
            <a:off x="4480560" y="2263320"/>
            <a:ext cx="3332160" cy="2033280"/>
          </a:xfrm>
          <a:prstGeom prst="rect">
            <a:avLst/>
          </a:prstGeom>
          <a:ln>
            <a:noFill/>
          </a:ln>
        </p:spPr>
      </p:pic>
      <p:sp>
        <p:nvSpPr>
          <p:cNvPr id="219" name="CustomShape 6"/>
          <p:cNvSpPr/>
          <p:nvPr/>
        </p:nvSpPr>
        <p:spPr>
          <a:xfrm>
            <a:off x="8778240" y="2743200"/>
            <a:ext cx="2284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Expliquen la exactitud tambien…. </a:t>
            </a:r>
            <a:br/>
            <a:r>
              <a:rPr lang="en-US" sz="1400" b="0" strike="noStrike" spc="-1">
                <a:solidFill>
                  <a:srgbClr val="001E33"/>
                </a:solidFill>
                <a:latin typeface="Arial"/>
                <a:ea typeface="DejaVu Sans"/>
              </a:rPr>
              <a:t>De la misma manera</a:t>
            </a:r>
            <a:endParaRPr lang="en-US" sz="1400" b="0" strike="noStrike" spc="-1">
              <a:latin typeface="Arial"/>
            </a:endParaRPr>
          </a:p>
        </p:txBody>
      </p:sp>
      <p:sp>
        <p:nvSpPr>
          <p:cNvPr id="220" name="CustomShape 7"/>
          <p:cNvSpPr/>
          <p:nvPr/>
        </p:nvSpPr>
        <p:spPr>
          <a:xfrm>
            <a:off x="5020920" y="4786920"/>
            <a:ext cx="293328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Si es posible, eviten usar ecuaciones para explicar simples conceptos que se pueden explicar con diagramas coloridos</a:t>
            </a:r>
            <a:endParaRPr lang="en-US" sz="1400" b="0" strike="noStrike" spc="-1">
              <a:latin typeface="Arial"/>
            </a:endParaRPr>
          </a:p>
        </p:txBody>
      </p:sp>
      <p:sp>
        <p:nvSpPr>
          <p:cNvPr id="221" name="CustomShape 8"/>
          <p:cNvSpPr/>
          <p:nvPr/>
        </p:nvSpPr>
        <p:spPr>
          <a:xfrm>
            <a:off x="5020920" y="442764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2" name="CustomShape 9"/>
          <p:cNvSpPr/>
          <p:nvPr/>
        </p:nvSpPr>
        <p:spPr>
          <a:xfrm flipH="1">
            <a:off x="10697760" y="776160"/>
            <a:ext cx="36540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3" name="CustomShape 10"/>
          <p:cNvSpPr/>
          <p:nvPr/>
        </p:nvSpPr>
        <p:spPr>
          <a:xfrm>
            <a:off x="9326880" y="119124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24" name="CustomShape 11"/>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Marcador de contenido 3"/>
          <p:cNvPicPr/>
          <p:nvPr/>
        </p:nvPicPr>
        <p:blipFill>
          <a:blip r:embed="rId2"/>
          <a:stretch/>
        </p:blipFill>
        <p:spPr>
          <a:xfrm>
            <a:off x="-2880" y="0"/>
            <a:ext cx="12196800" cy="6856560"/>
          </a:xfrm>
          <a:prstGeom prst="rect">
            <a:avLst/>
          </a:prstGeom>
          <a:ln>
            <a:noFill/>
          </a:ln>
        </p:spPr>
      </p:pic>
      <p:sp>
        <p:nvSpPr>
          <p:cNvPr id="226" name="CustomShape 1"/>
          <p:cNvSpPr/>
          <p:nvPr/>
        </p:nvSpPr>
        <p:spPr>
          <a:xfrm>
            <a:off x="265320" y="376920"/>
            <a:ext cx="329976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27" name="CustomShape 2"/>
          <p:cNvSpPr/>
          <p:nvPr/>
        </p:nvSpPr>
        <p:spPr>
          <a:xfrm flipV="1">
            <a:off x="3608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8" name="CustomShape 3"/>
          <p:cNvSpPr/>
          <p:nvPr/>
        </p:nvSpPr>
        <p:spPr>
          <a:xfrm>
            <a:off x="3932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29" name="CustomShape 4"/>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 tabla en Powerpoint. ¡No copien pantallazos pixelados del reporte, por favor! </a:t>
            </a:r>
            <a:endParaRPr lang="en-US" sz="1400" b="0" strike="noStrike" spc="-1">
              <a:latin typeface="Arial"/>
            </a:endParaRPr>
          </a:p>
        </p:txBody>
      </p:sp>
      <p:sp>
        <p:nvSpPr>
          <p:cNvPr id="230"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1" name="CustomShape 6"/>
          <p:cNvSpPr/>
          <p:nvPr/>
        </p:nvSpPr>
        <p:spPr>
          <a:xfrm>
            <a:off x="8034840" y="5145480"/>
            <a:ext cx="293328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otra gráfica en alta definición relacionada con el problema que están resolviendo.</a:t>
            </a:r>
            <a:endParaRPr lang="en-US" sz="1400" b="0" strike="noStrike" spc="-1">
              <a:latin typeface="Arial"/>
            </a:endParaRPr>
          </a:p>
        </p:txBody>
      </p:sp>
      <p:sp>
        <p:nvSpPr>
          <p:cNvPr id="232" name="CustomShape 7"/>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33" name="Table 8"/>
          <p:cNvGraphicFramePr/>
          <p:nvPr/>
        </p:nvGraphicFramePr>
        <p:xfrm>
          <a:off x="547920" y="1956240"/>
          <a:ext cx="5075640" cy="2880000"/>
        </p:xfrm>
        <a:graphic>
          <a:graphicData uri="http://schemas.openxmlformats.org/drawingml/2006/table">
            <a:tbl>
              <a:tblPr/>
              <a:tblGrid>
                <a:gridCol w="1538280">
                  <a:extLst>
                    <a:ext uri="{9D8B030D-6E8A-4147-A177-3AD203B41FA5}">
                      <a16:colId xmlns:a16="http://schemas.microsoft.com/office/drawing/2014/main" val="20000"/>
                    </a:ext>
                  </a:extLst>
                </a:gridCol>
                <a:gridCol w="184500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CO"/>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entrenamiento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validación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1" strike="noStrike" spc="-1">
                          <a:solidFill>
                            <a:srgbClr val="FFFFFF"/>
                          </a:solidFill>
                          <a:latin typeface="Arial"/>
                        </a:rPr>
                        <a:t>Exactitud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0.8</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0.62</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1" strike="noStrike" spc="-1">
                          <a:solidFill>
                            <a:srgbClr val="FFFFFF"/>
                          </a:solidFill>
                          <a:latin typeface="Arial"/>
                        </a:rPr>
                        <a:t>Precisión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0.55</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r h="720360">
                <a:tc>
                  <a:txBody>
                    <a:bodyPr/>
                    <a:lstStyle/>
                    <a:p>
                      <a:pPr>
                        <a:lnSpc>
                          <a:spcPct val="100000"/>
                        </a:lnSpc>
                      </a:pPr>
                      <a:r>
                        <a:rPr lang="en-US" sz="1800" b="1" strike="noStrike" spc="-1">
                          <a:solidFill>
                            <a:srgbClr val="FFFFFF"/>
                          </a:solidFill>
                          <a:latin typeface="Arial"/>
                        </a:rPr>
                        <a:t>Sensibilidad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0.76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3"/>
                  </a:ext>
                </a:extLst>
              </a:tr>
            </a:tbl>
          </a:graphicData>
        </a:graphic>
      </p:graphicFrame>
      <p:pic>
        <p:nvPicPr>
          <p:cNvPr id="234" name="Imagen 233"/>
          <p:cNvPicPr/>
          <p:nvPr/>
        </p:nvPicPr>
        <p:blipFill>
          <a:blip r:embed="rId3"/>
          <a:srcRect l="20026"/>
          <a:stretch/>
        </p:blipFill>
        <p:spPr>
          <a:xfrm>
            <a:off x="7168320" y="2011680"/>
            <a:ext cx="4378680" cy="2674440"/>
          </a:xfrm>
          <a:prstGeom prst="rect">
            <a:avLst/>
          </a:prstGeom>
          <a:ln>
            <a:noFill/>
          </a:ln>
        </p:spPr>
      </p:pic>
      <p:sp>
        <p:nvSpPr>
          <p:cNvPr id="235" name="CustomShape 9"/>
          <p:cNvSpPr/>
          <p:nvPr/>
        </p:nvSpPr>
        <p:spPr>
          <a:xfrm>
            <a:off x="663480" y="4893480"/>
            <a:ext cx="5028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Métricas de evaluación obtenidas con el conjunto de datos de entrenamiento de 135,000 estudiantes y el conjunto de datos de validación de 45,000 estudiantes.</a:t>
            </a:r>
            <a:endParaRPr lang="en-US" sz="1400" b="0" strike="noStrike" spc="-1">
              <a:latin typeface="Arial"/>
            </a:endParaRPr>
          </a:p>
        </p:txBody>
      </p:sp>
      <p:sp>
        <p:nvSpPr>
          <p:cNvPr id="236" name="CustomShape 10"/>
          <p:cNvSpPr/>
          <p:nvPr/>
        </p:nvSpPr>
        <p:spPr>
          <a:xfrm>
            <a:off x="4297680" y="59896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 sus</a:t>
            </a:r>
            <a:br/>
            <a:r>
              <a:rPr lang="en-US" sz="1400" b="0" i="1" strike="noStrike" spc="-1">
                <a:solidFill>
                  <a:srgbClr val="FF0000"/>
                </a:solidFill>
                <a:latin typeface="Arial"/>
                <a:ea typeface="DejaVu Sans"/>
              </a:rPr>
              <a:t>propias palabras</a:t>
            </a:r>
            <a:endParaRPr lang="en-US" sz="1400" b="0" strike="noStrike" spc="-1">
              <a:latin typeface="Arial"/>
            </a:endParaRPr>
          </a:p>
        </p:txBody>
      </p:sp>
      <p:sp>
        <p:nvSpPr>
          <p:cNvPr id="237" name="CustomShape 11"/>
          <p:cNvSpPr/>
          <p:nvPr/>
        </p:nvSpPr>
        <p:spPr>
          <a:xfrm>
            <a:off x="4369680" y="55224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8"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Marcador de contenido 3"/>
          <p:cNvPicPr/>
          <p:nvPr/>
        </p:nvPicPr>
        <p:blipFill>
          <a:blip r:embed="rId2"/>
          <a:stretch/>
        </p:blipFill>
        <p:spPr>
          <a:xfrm>
            <a:off x="-2880" y="0"/>
            <a:ext cx="12196800" cy="6856560"/>
          </a:xfrm>
          <a:prstGeom prst="rect">
            <a:avLst/>
          </a:prstGeom>
          <a:ln>
            <a:noFill/>
          </a:ln>
        </p:spPr>
      </p:pic>
      <p:sp>
        <p:nvSpPr>
          <p:cNvPr id="240" name="CustomShape 1"/>
          <p:cNvSpPr/>
          <p:nvPr/>
        </p:nvSpPr>
        <p:spPr>
          <a:xfrm>
            <a:off x="265320" y="376920"/>
            <a:ext cx="540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Consumo de tiempo y memoria</a:t>
            </a:r>
            <a:endParaRPr lang="en-US" sz="2200" b="0" strike="noStrike" spc="-1">
              <a:latin typeface="Arial"/>
            </a:endParaRPr>
          </a:p>
        </p:txBody>
      </p:sp>
      <p:sp>
        <p:nvSpPr>
          <p:cNvPr id="241" name="CustomShape 2"/>
          <p:cNvSpPr/>
          <p:nvPr/>
        </p:nvSpPr>
        <p:spPr>
          <a:xfrm flipV="1">
            <a:off x="481932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42" name="CustomShape 3"/>
          <p:cNvSpPr/>
          <p:nvPr/>
        </p:nvSpPr>
        <p:spPr>
          <a:xfrm>
            <a:off x="5394960" y="36576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43" name="CustomShape 4"/>
          <p:cNvSpPr/>
          <p:nvPr/>
        </p:nvSpPr>
        <p:spPr>
          <a:xfrm>
            <a:off x="5168160" y="914400"/>
            <a:ext cx="379260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las gráficas en Excel en español. ¡No tomen pantallazos pixelados del reporte!</a:t>
            </a:r>
            <a:endParaRPr lang="en-US" sz="1400" b="0" strike="noStrike" spc="-1">
              <a:latin typeface="Arial"/>
            </a:endParaRPr>
          </a:p>
        </p:txBody>
      </p:sp>
      <p:sp>
        <p:nvSpPr>
          <p:cNvPr id="244"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45" name="Gráfico 244"/>
          <p:cNvGraphicFramePr/>
          <p:nvPr/>
        </p:nvGraphicFramePr>
        <p:xfrm>
          <a:off x="146880" y="1914120"/>
          <a:ext cx="5759280" cy="32392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6" name="Gráfico 245"/>
          <p:cNvGraphicFramePr/>
          <p:nvPr/>
        </p:nvGraphicFramePr>
        <p:xfrm>
          <a:off x="6071040" y="1878120"/>
          <a:ext cx="5759280" cy="3239280"/>
        </p:xfrm>
        <a:graphic>
          <a:graphicData uri="http://schemas.openxmlformats.org/drawingml/2006/chart">
            <c:chart xmlns:c="http://schemas.openxmlformats.org/drawingml/2006/chart" xmlns:r="http://schemas.openxmlformats.org/officeDocument/2006/relationships" r:id="rId4"/>
          </a:graphicData>
        </a:graphic>
      </p:graphicFrame>
      <p:sp>
        <p:nvSpPr>
          <p:cNvPr id="247" name="CustomShape 6"/>
          <p:cNvSpPr/>
          <p:nvPr/>
        </p:nvSpPr>
        <p:spPr>
          <a:xfrm>
            <a:off x="2249280" y="5117760"/>
            <a:ext cx="5943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tiempo</a:t>
            </a:r>
            <a:endParaRPr lang="en-US" sz="2200" b="0" strike="noStrike" spc="-1">
              <a:latin typeface="Arial"/>
            </a:endParaRPr>
          </a:p>
        </p:txBody>
      </p:sp>
      <p:sp>
        <p:nvSpPr>
          <p:cNvPr id="248" name="CustomShape 7"/>
          <p:cNvSpPr/>
          <p:nvPr/>
        </p:nvSpPr>
        <p:spPr>
          <a:xfrm>
            <a:off x="8539920" y="5117760"/>
            <a:ext cx="5943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memoria</a:t>
            </a:r>
            <a:endParaRPr lang="en-US" sz="2200" b="0" strike="noStrike" spc="-1">
              <a:latin typeface="Arial"/>
            </a:endParaRPr>
          </a:p>
        </p:txBody>
      </p:sp>
      <p:pic>
        <p:nvPicPr>
          <p:cNvPr id="249" name="Imagen 248"/>
          <p:cNvPicPr/>
          <p:nvPr/>
        </p:nvPicPr>
        <p:blipFill>
          <a:blip r:embed="rId5"/>
          <a:stretch/>
        </p:blipFill>
        <p:spPr>
          <a:xfrm>
            <a:off x="1648800" y="5105520"/>
            <a:ext cx="527400" cy="527400"/>
          </a:xfrm>
          <a:prstGeom prst="rect">
            <a:avLst/>
          </a:prstGeom>
          <a:ln>
            <a:noFill/>
          </a:ln>
        </p:spPr>
      </p:pic>
      <p:pic>
        <p:nvPicPr>
          <p:cNvPr id="250" name="Imagen 249"/>
          <p:cNvPicPr/>
          <p:nvPr/>
        </p:nvPicPr>
        <p:blipFill>
          <a:blip r:embed="rId6"/>
          <a:srcRect l="28235" t="24851" r="28737" b="25399"/>
          <a:stretch/>
        </p:blipFill>
        <p:spPr>
          <a:xfrm>
            <a:off x="7827120" y="5117760"/>
            <a:ext cx="712440" cy="547920"/>
          </a:xfrm>
          <a:prstGeom prst="rect">
            <a:avLst/>
          </a:prstGeom>
          <a:ln>
            <a:noFill/>
          </a:ln>
        </p:spPr>
      </p:pic>
      <p:sp>
        <p:nvSpPr>
          <p:cNvPr id="251" name="CustomShape 8"/>
          <p:cNvSpPr/>
          <p:nvPr/>
        </p:nvSpPr>
        <p:spPr>
          <a:xfrm flipH="1">
            <a:off x="10697760" y="757080"/>
            <a:ext cx="36540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2" name="CustomShape 9"/>
          <p:cNvSpPr/>
          <p:nvPr/>
        </p:nvSpPr>
        <p:spPr>
          <a:xfrm>
            <a:off x="9326880" y="11721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53" name="CustomShape 10"/>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4316</TotalTime>
  <Words>758</Words>
  <Application>Microsoft Office PowerPoint</Application>
  <PresentationFormat>Panorámica</PresentationFormat>
  <Paragraphs>93</Paragraphs>
  <Slides>11</Slides>
  <Notes>0</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11</vt:i4>
      </vt:variant>
    </vt:vector>
  </HeadingPairs>
  <TitlesOfParts>
    <vt:vector size="16" baseType="lpstr">
      <vt:lpstr>Arial</vt:lpstr>
      <vt:lpstr>Symbol</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Referee</dc:creator>
  <dc:description/>
  <cp:lastModifiedBy>Jonathan Smith Julio Diaz</cp:lastModifiedBy>
  <cp:revision>39</cp:revision>
  <dcterms:created xsi:type="dcterms:W3CDTF">2020-06-26T14:36:07Z</dcterms:created>
  <dcterms:modified xsi:type="dcterms:W3CDTF">2020-10-12T04:48:45Z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